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5808" r:id="rId2"/>
    <p:sldId id="5809"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3" d="100"/>
          <a:sy n="53" d="100"/>
        </p:scale>
        <p:origin x="1344" y="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5E807B-54F0-43F9-A2BC-1C2E703DFE99}" type="datetimeFigureOut">
              <a:rPr lang="de-DE" smtClean="0"/>
              <a:t>11.04.2023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D7313C-0D84-47CD-8CBB-5A39BC3A4A7B}" type="slidenum">
              <a:rPr lang="de-DE" smtClean="0"/>
              <a:t>‹Nr.›</a:t>
            </a:fld>
            <a:endParaRPr lang="de-DE"/>
          </a:p>
        </p:txBody>
      </p:sp>
    </p:spTree>
    <p:extLst>
      <p:ext uri="{BB962C8B-B14F-4D97-AF65-F5344CB8AC3E}">
        <p14:creationId xmlns:p14="http://schemas.microsoft.com/office/powerpoint/2010/main" val="2735950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AA97B94-6631-4CD7-9420-A74321842567}" type="slidenum">
              <a:rPr lang="aa-ET" smtClean="0">
                <a:solidFill>
                  <a:prstClr val="black"/>
                </a:solidFill>
              </a:rPr>
              <a:pPr/>
              <a:t>1</a:t>
            </a:fld>
            <a:endParaRPr lang="aa-ET">
              <a:solidFill>
                <a:prstClr val="black"/>
              </a:solidFill>
            </a:endParaRPr>
          </a:p>
        </p:txBody>
      </p:sp>
    </p:spTree>
    <p:extLst>
      <p:ext uri="{BB962C8B-B14F-4D97-AF65-F5344CB8AC3E}">
        <p14:creationId xmlns:p14="http://schemas.microsoft.com/office/powerpoint/2010/main" val="3271394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AA97B94-6631-4CD7-9420-A74321842567}" type="slidenum">
              <a:rPr lang="aa-ET" smtClean="0">
                <a:solidFill>
                  <a:prstClr val="black"/>
                </a:solidFill>
              </a:rPr>
              <a:pPr/>
              <a:t>2</a:t>
            </a:fld>
            <a:endParaRPr lang="aa-ET">
              <a:solidFill>
                <a:prstClr val="black"/>
              </a:solidFill>
            </a:endParaRPr>
          </a:p>
        </p:txBody>
      </p:sp>
    </p:spTree>
    <p:extLst>
      <p:ext uri="{BB962C8B-B14F-4D97-AF65-F5344CB8AC3E}">
        <p14:creationId xmlns:p14="http://schemas.microsoft.com/office/powerpoint/2010/main" val="474500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BDE417-1871-404F-8383-D9BA59709C3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B3DAFD0-2ABA-418A-AD34-201A547E53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12B30C14-0B95-4CD4-8C0B-AD02433F5F9B}"/>
              </a:ext>
            </a:extLst>
          </p:cNvPr>
          <p:cNvSpPr>
            <a:spLocks noGrp="1"/>
          </p:cNvSpPr>
          <p:nvPr>
            <p:ph type="dt" sz="half" idx="10"/>
          </p:nvPr>
        </p:nvSpPr>
        <p:spPr/>
        <p:txBody>
          <a:bodyPr/>
          <a:lstStyle/>
          <a:p>
            <a:fld id="{3A7562B2-5BE1-446C-B9D6-89A83423049A}" type="datetimeFigureOut">
              <a:rPr lang="de-DE" smtClean="0"/>
              <a:t>11.04.2023</a:t>
            </a:fld>
            <a:endParaRPr lang="de-DE"/>
          </a:p>
        </p:txBody>
      </p:sp>
      <p:sp>
        <p:nvSpPr>
          <p:cNvPr id="5" name="Fußzeilenplatzhalter 4">
            <a:extLst>
              <a:ext uri="{FF2B5EF4-FFF2-40B4-BE49-F238E27FC236}">
                <a16:creationId xmlns:a16="http://schemas.microsoft.com/office/drawing/2014/main" id="{904D714C-C223-4D50-9DEF-FBFB1D9F211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84CF9A4-216B-45A2-9768-6AEC4C1EEF2E}"/>
              </a:ext>
            </a:extLst>
          </p:cNvPr>
          <p:cNvSpPr>
            <a:spLocks noGrp="1"/>
          </p:cNvSpPr>
          <p:nvPr>
            <p:ph type="sldNum" sz="quarter" idx="12"/>
          </p:nvPr>
        </p:nvSpPr>
        <p:spPr/>
        <p:txBody>
          <a:bodyPr/>
          <a:lstStyle/>
          <a:p>
            <a:fld id="{67CC32BE-659D-4F3A-9693-311E4A075090}" type="slidenum">
              <a:rPr lang="de-DE" smtClean="0"/>
              <a:t>‹Nr.›</a:t>
            </a:fld>
            <a:endParaRPr lang="de-DE"/>
          </a:p>
        </p:txBody>
      </p:sp>
    </p:spTree>
    <p:extLst>
      <p:ext uri="{BB962C8B-B14F-4D97-AF65-F5344CB8AC3E}">
        <p14:creationId xmlns:p14="http://schemas.microsoft.com/office/powerpoint/2010/main" val="1132603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6F0F9F-712A-475A-A354-B94AFAB02FB2}"/>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5B512C4-820A-4D74-B3B0-215AE65B6FDC}"/>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00485FE-F98C-421B-B0F8-4BDE787A8EEE}"/>
              </a:ext>
            </a:extLst>
          </p:cNvPr>
          <p:cNvSpPr>
            <a:spLocks noGrp="1"/>
          </p:cNvSpPr>
          <p:nvPr>
            <p:ph type="dt" sz="half" idx="10"/>
          </p:nvPr>
        </p:nvSpPr>
        <p:spPr/>
        <p:txBody>
          <a:bodyPr/>
          <a:lstStyle/>
          <a:p>
            <a:fld id="{3A7562B2-5BE1-446C-B9D6-89A83423049A}" type="datetimeFigureOut">
              <a:rPr lang="de-DE" smtClean="0"/>
              <a:t>11.04.2023</a:t>
            </a:fld>
            <a:endParaRPr lang="de-DE"/>
          </a:p>
        </p:txBody>
      </p:sp>
      <p:sp>
        <p:nvSpPr>
          <p:cNvPr id="5" name="Fußzeilenplatzhalter 4">
            <a:extLst>
              <a:ext uri="{FF2B5EF4-FFF2-40B4-BE49-F238E27FC236}">
                <a16:creationId xmlns:a16="http://schemas.microsoft.com/office/drawing/2014/main" id="{C1C0D67C-E97A-4FE8-BA9B-74F0FAFD43D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87D5783-EC36-42EF-9368-A2E97F4ECA19}"/>
              </a:ext>
            </a:extLst>
          </p:cNvPr>
          <p:cNvSpPr>
            <a:spLocks noGrp="1"/>
          </p:cNvSpPr>
          <p:nvPr>
            <p:ph type="sldNum" sz="quarter" idx="12"/>
          </p:nvPr>
        </p:nvSpPr>
        <p:spPr/>
        <p:txBody>
          <a:bodyPr/>
          <a:lstStyle/>
          <a:p>
            <a:fld id="{67CC32BE-659D-4F3A-9693-311E4A075090}" type="slidenum">
              <a:rPr lang="de-DE" smtClean="0"/>
              <a:t>‹Nr.›</a:t>
            </a:fld>
            <a:endParaRPr lang="de-DE"/>
          </a:p>
        </p:txBody>
      </p:sp>
    </p:spTree>
    <p:extLst>
      <p:ext uri="{BB962C8B-B14F-4D97-AF65-F5344CB8AC3E}">
        <p14:creationId xmlns:p14="http://schemas.microsoft.com/office/powerpoint/2010/main" val="399339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851A96CD-6A7E-4BF4-A4B8-C4AE53CFD17D}"/>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9208892C-417E-499A-B36F-62F50FF26225}"/>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456809B-9438-43D7-89FB-E32DDDBC8930}"/>
              </a:ext>
            </a:extLst>
          </p:cNvPr>
          <p:cNvSpPr>
            <a:spLocks noGrp="1"/>
          </p:cNvSpPr>
          <p:nvPr>
            <p:ph type="dt" sz="half" idx="10"/>
          </p:nvPr>
        </p:nvSpPr>
        <p:spPr/>
        <p:txBody>
          <a:bodyPr/>
          <a:lstStyle/>
          <a:p>
            <a:fld id="{3A7562B2-5BE1-446C-B9D6-89A83423049A}" type="datetimeFigureOut">
              <a:rPr lang="de-DE" smtClean="0"/>
              <a:t>11.04.2023</a:t>
            </a:fld>
            <a:endParaRPr lang="de-DE"/>
          </a:p>
        </p:txBody>
      </p:sp>
      <p:sp>
        <p:nvSpPr>
          <p:cNvPr id="5" name="Fußzeilenplatzhalter 4">
            <a:extLst>
              <a:ext uri="{FF2B5EF4-FFF2-40B4-BE49-F238E27FC236}">
                <a16:creationId xmlns:a16="http://schemas.microsoft.com/office/drawing/2014/main" id="{7721F4F1-A68A-4DD9-8BA6-25C4FB88DF9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7F86C31-44F6-45C6-94DA-7202C6682481}"/>
              </a:ext>
            </a:extLst>
          </p:cNvPr>
          <p:cNvSpPr>
            <a:spLocks noGrp="1"/>
          </p:cNvSpPr>
          <p:nvPr>
            <p:ph type="sldNum" sz="quarter" idx="12"/>
          </p:nvPr>
        </p:nvSpPr>
        <p:spPr/>
        <p:txBody>
          <a:bodyPr/>
          <a:lstStyle/>
          <a:p>
            <a:fld id="{67CC32BE-659D-4F3A-9693-311E4A075090}" type="slidenum">
              <a:rPr lang="de-DE" smtClean="0"/>
              <a:t>‹Nr.›</a:t>
            </a:fld>
            <a:endParaRPr lang="de-DE"/>
          </a:p>
        </p:txBody>
      </p:sp>
    </p:spTree>
    <p:extLst>
      <p:ext uri="{BB962C8B-B14F-4D97-AF65-F5344CB8AC3E}">
        <p14:creationId xmlns:p14="http://schemas.microsoft.com/office/powerpoint/2010/main" val="2661481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3423B8-9151-492D-9AEB-245BC5A68BB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123452A-E45B-4D05-820E-293E4C15237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5D4C058-5812-4A7E-B3C9-C8B49EE5C892}"/>
              </a:ext>
            </a:extLst>
          </p:cNvPr>
          <p:cNvSpPr>
            <a:spLocks noGrp="1"/>
          </p:cNvSpPr>
          <p:nvPr>
            <p:ph type="dt" sz="half" idx="10"/>
          </p:nvPr>
        </p:nvSpPr>
        <p:spPr/>
        <p:txBody>
          <a:bodyPr/>
          <a:lstStyle/>
          <a:p>
            <a:fld id="{3A7562B2-5BE1-446C-B9D6-89A83423049A}" type="datetimeFigureOut">
              <a:rPr lang="de-DE" smtClean="0"/>
              <a:t>11.04.2023</a:t>
            </a:fld>
            <a:endParaRPr lang="de-DE"/>
          </a:p>
        </p:txBody>
      </p:sp>
      <p:sp>
        <p:nvSpPr>
          <p:cNvPr id="5" name="Fußzeilenplatzhalter 4">
            <a:extLst>
              <a:ext uri="{FF2B5EF4-FFF2-40B4-BE49-F238E27FC236}">
                <a16:creationId xmlns:a16="http://schemas.microsoft.com/office/drawing/2014/main" id="{49753E62-C7F8-4F64-A13E-89984D64938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C43052A-9D92-463E-84E6-79DD81961824}"/>
              </a:ext>
            </a:extLst>
          </p:cNvPr>
          <p:cNvSpPr>
            <a:spLocks noGrp="1"/>
          </p:cNvSpPr>
          <p:nvPr>
            <p:ph type="sldNum" sz="quarter" idx="12"/>
          </p:nvPr>
        </p:nvSpPr>
        <p:spPr/>
        <p:txBody>
          <a:bodyPr/>
          <a:lstStyle/>
          <a:p>
            <a:fld id="{67CC32BE-659D-4F3A-9693-311E4A075090}" type="slidenum">
              <a:rPr lang="de-DE" smtClean="0"/>
              <a:t>‹Nr.›</a:t>
            </a:fld>
            <a:endParaRPr lang="de-DE"/>
          </a:p>
        </p:txBody>
      </p:sp>
    </p:spTree>
    <p:extLst>
      <p:ext uri="{BB962C8B-B14F-4D97-AF65-F5344CB8AC3E}">
        <p14:creationId xmlns:p14="http://schemas.microsoft.com/office/powerpoint/2010/main" val="2380220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40CBB5-CCD5-4D3D-ACCA-80C2589900B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FB47DDAA-25DD-401A-A9BA-72B8071417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ADECB14-01C8-409F-B95C-F89F03B8A265}"/>
              </a:ext>
            </a:extLst>
          </p:cNvPr>
          <p:cNvSpPr>
            <a:spLocks noGrp="1"/>
          </p:cNvSpPr>
          <p:nvPr>
            <p:ph type="dt" sz="half" idx="10"/>
          </p:nvPr>
        </p:nvSpPr>
        <p:spPr/>
        <p:txBody>
          <a:bodyPr/>
          <a:lstStyle/>
          <a:p>
            <a:fld id="{3A7562B2-5BE1-446C-B9D6-89A83423049A}" type="datetimeFigureOut">
              <a:rPr lang="de-DE" smtClean="0"/>
              <a:t>11.04.2023</a:t>
            </a:fld>
            <a:endParaRPr lang="de-DE"/>
          </a:p>
        </p:txBody>
      </p:sp>
      <p:sp>
        <p:nvSpPr>
          <p:cNvPr id="5" name="Fußzeilenplatzhalter 4">
            <a:extLst>
              <a:ext uri="{FF2B5EF4-FFF2-40B4-BE49-F238E27FC236}">
                <a16:creationId xmlns:a16="http://schemas.microsoft.com/office/drawing/2014/main" id="{4AA0910A-AAEA-4AC6-9216-7F904A31993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0E306D6-8426-4C1E-BFF6-099F8AE939C4}"/>
              </a:ext>
            </a:extLst>
          </p:cNvPr>
          <p:cNvSpPr>
            <a:spLocks noGrp="1"/>
          </p:cNvSpPr>
          <p:nvPr>
            <p:ph type="sldNum" sz="quarter" idx="12"/>
          </p:nvPr>
        </p:nvSpPr>
        <p:spPr/>
        <p:txBody>
          <a:bodyPr/>
          <a:lstStyle/>
          <a:p>
            <a:fld id="{67CC32BE-659D-4F3A-9693-311E4A075090}" type="slidenum">
              <a:rPr lang="de-DE" smtClean="0"/>
              <a:t>‹Nr.›</a:t>
            </a:fld>
            <a:endParaRPr lang="de-DE"/>
          </a:p>
        </p:txBody>
      </p:sp>
    </p:spTree>
    <p:extLst>
      <p:ext uri="{BB962C8B-B14F-4D97-AF65-F5344CB8AC3E}">
        <p14:creationId xmlns:p14="http://schemas.microsoft.com/office/powerpoint/2010/main" val="3990526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317B2C-0886-425C-A609-1AD906EAA18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6E90B6B-EBDD-4747-8B1F-34B4551B5E9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C06AF76F-261D-4C4B-957F-65F700DC6DA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A90CBF9-6D5A-4AE3-B4FD-6BEFAA6FCAAE}"/>
              </a:ext>
            </a:extLst>
          </p:cNvPr>
          <p:cNvSpPr>
            <a:spLocks noGrp="1"/>
          </p:cNvSpPr>
          <p:nvPr>
            <p:ph type="dt" sz="half" idx="10"/>
          </p:nvPr>
        </p:nvSpPr>
        <p:spPr/>
        <p:txBody>
          <a:bodyPr/>
          <a:lstStyle/>
          <a:p>
            <a:fld id="{3A7562B2-5BE1-446C-B9D6-89A83423049A}" type="datetimeFigureOut">
              <a:rPr lang="de-DE" smtClean="0"/>
              <a:t>11.04.2023</a:t>
            </a:fld>
            <a:endParaRPr lang="de-DE"/>
          </a:p>
        </p:txBody>
      </p:sp>
      <p:sp>
        <p:nvSpPr>
          <p:cNvPr id="6" name="Fußzeilenplatzhalter 5">
            <a:extLst>
              <a:ext uri="{FF2B5EF4-FFF2-40B4-BE49-F238E27FC236}">
                <a16:creationId xmlns:a16="http://schemas.microsoft.com/office/drawing/2014/main" id="{A230C9B8-227C-4BDD-B40B-400130B0AD1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70882EB-04AF-4265-9187-0EFD248B5F5E}"/>
              </a:ext>
            </a:extLst>
          </p:cNvPr>
          <p:cNvSpPr>
            <a:spLocks noGrp="1"/>
          </p:cNvSpPr>
          <p:nvPr>
            <p:ph type="sldNum" sz="quarter" idx="12"/>
          </p:nvPr>
        </p:nvSpPr>
        <p:spPr/>
        <p:txBody>
          <a:bodyPr/>
          <a:lstStyle/>
          <a:p>
            <a:fld id="{67CC32BE-659D-4F3A-9693-311E4A075090}" type="slidenum">
              <a:rPr lang="de-DE" smtClean="0"/>
              <a:t>‹Nr.›</a:t>
            </a:fld>
            <a:endParaRPr lang="de-DE"/>
          </a:p>
        </p:txBody>
      </p:sp>
    </p:spTree>
    <p:extLst>
      <p:ext uri="{BB962C8B-B14F-4D97-AF65-F5344CB8AC3E}">
        <p14:creationId xmlns:p14="http://schemas.microsoft.com/office/powerpoint/2010/main" val="419082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34AC6F-6403-4195-A5A5-B59FC885C875}"/>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0229A40-D77F-495F-8C31-A50AFF6C40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13642DC-6AE8-4A55-8103-7DDF9028A9A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F6D9ECE-F6A0-42FD-B88B-0B6AFB0135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B88794C-9011-48DC-9853-5E20AF659BD7}"/>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3739C10E-0A69-403E-A80D-5DCE2EA5279E}"/>
              </a:ext>
            </a:extLst>
          </p:cNvPr>
          <p:cNvSpPr>
            <a:spLocks noGrp="1"/>
          </p:cNvSpPr>
          <p:nvPr>
            <p:ph type="dt" sz="half" idx="10"/>
          </p:nvPr>
        </p:nvSpPr>
        <p:spPr/>
        <p:txBody>
          <a:bodyPr/>
          <a:lstStyle/>
          <a:p>
            <a:fld id="{3A7562B2-5BE1-446C-B9D6-89A83423049A}" type="datetimeFigureOut">
              <a:rPr lang="de-DE" smtClean="0"/>
              <a:t>11.04.2023</a:t>
            </a:fld>
            <a:endParaRPr lang="de-DE"/>
          </a:p>
        </p:txBody>
      </p:sp>
      <p:sp>
        <p:nvSpPr>
          <p:cNvPr id="8" name="Fußzeilenplatzhalter 7">
            <a:extLst>
              <a:ext uri="{FF2B5EF4-FFF2-40B4-BE49-F238E27FC236}">
                <a16:creationId xmlns:a16="http://schemas.microsoft.com/office/drawing/2014/main" id="{E41A34B3-4515-4FDF-9CE3-D4583824595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3D59A9B3-33B8-4EAA-8703-C7D79A030BBD}"/>
              </a:ext>
            </a:extLst>
          </p:cNvPr>
          <p:cNvSpPr>
            <a:spLocks noGrp="1"/>
          </p:cNvSpPr>
          <p:nvPr>
            <p:ph type="sldNum" sz="quarter" idx="12"/>
          </p:nvPr>
        </p:nvSpPr>
        <p:spPr/>
        <p:txBody>
          <a:bodyPr/>
          <a:lstStyle/>
          <a:p>
            <a:fld id="{67CC32BE-659D-4F3A-9693-311E4A075090}" type="slidenum">
              <a:rPr lang="de-DE" smtClean="0"/>
              <a:t>‹Nr.›</a:t>
            </a:fld>
            <a:endParaRPr lang="de-DE"/>
          </a:p>
        </p:txBody>
      </p:sp>
    </p:spTree>
    <p:extLst>
      <p:ext uri="{BB962C8B-B14F-4D97-AF65-F5344CB8AC3E}">
        <p14:creationId xmlns:p14="http://schemas.microsoft.com/office/powerpoint/2010/main" val="3534860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72C68-CF46-4B76-934F-182AABD2508C}"/>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DBC4F183-2502-4204-AC79-5D55101FD93B}"/>
              </a:ext>
            </a:extLst>
          </p:cNvPr>
          <p:cNvSpPr>
            <a:spLocks noGrp="1"/>
          </p:cNvSpPr>
          <p:nvPr>
            <p:ph type="dt" sz="half" idx="10"/>
          </p:nvPr>
        </p:nvSpPr>
        <p:spPr/>
        <p:txBody>
          <a:bodyPr/>
          <a:lstStyle/>
          <a:p>
            <a:fld id="{3A7562B2-5BE1-446C-B9D6-89A83423049A}" type="datetimeFigureOut">
              <a:rPr lang="de-DE" smtClean="0"/>
              <a:t>11.04.2023</a:t>
            </a:fld>
            <a:endParaRPr lang="de-DE"/>
          </a:p>
        </p:txBody>
      </p:sp>
      <p:sp>
        <p:nvSpPr>
          <p:cNvPr id="4" name="Fußzeilenplatzhalter 3">
            <a:extLst>
              <a:ext uri="{FF2B5EF4-FFF2-40B4-BE49-F238E27FC236}">
                <a16:creationId xmlns:a16="http://schemas.microsoft.com/office/drawing/2014/main" id="{02AF3BB4-6DEA-442E-A878-60B65031E7D0}"/>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6473AC1C-CF0C-471C-A8C8-5F732B90B3E4}"/>
              </a:ext>
            </a:extLst>
          </p:cNvPr>
          <p:cNvSpPr>
            <a:spLocks noGrp="1"/>
          </p:cNvSpPr>
          <p:nvPr>
            <p:ph type="sldNum" sz="quarter" idx="12"/>
          </p:nvPr>
        </p:nvSpPr>
        <p:spPr/>
        <p:txBody>
          <a:bodyPr/>
          <a:lstStyle/>
          <a:p>
            <a:fld id="{67CC32BE-659D-4F3A-9693-311E4A075090}" type="slidenum">
              <a:rPr lang="de-DE" smtClean="0"/>
              <a:t>‹Nr.›</a:t>
            </a:fld>
            <a:endParaRPr lang="de-DE"/>
          </a:p>
        </p:txBody>
      </p:sp>
    </p:spTree>
    <p:extLst>
      <p:ext uri="{BB962C8B-B14F-4D97-AF65-F5344CB8AC3E}">
        <p14:creationId xmlns:p14="http://schemas.microsoft.com/office/powerpoint/2010/main" val="1013440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9AD3465-F52B-4557-8217-D5F971A09EC4}"/>
              </a:ext>
            </a:extLst>
          </p:cNvPr>
          <p:cNvSpPr>
            <a:spLocks noGrp="1"/>
          </p:cNvSpPr>
          <p:nvPr>
            <p:ph type="dt" sz="half" idx="10"/>
          </p:nvPr>
        </p:nvSpPr>
        <p:spPr/>
        <p:txBody>
          <a:bodyPr/>
          <a:lstStyle/>
          <a:p>
            <a:fld id="{3A7562B2-5BE1-446C-B9D6-89A83423049A}" type="datetimeFigureOut">
              <a:rPr lang="de-DE" smtClean="0"/>
              <a:t>11.04.2023</a:t>
            </a:fld>
            <a:endParaRPr lang="de-DE"/>
          </a:p>
        </p:txBody>
      </p:sp>
      <p:sp>
        <p:nvSpPr>
          <p:cNvPr id="3" name="Fußzeilenplatzhalter 2">
            <a:extLst>
              <a:ext uri="{FF2B5EF4-FFF2-40B4-BE49-F238E27FC236}">
                <a16:creationId xmlns:a16="http://schemas.microsoft.com/office/drawing/2014/main" id="{E00D07B6-9A8A-4B47-9E6D-06FFD194F7A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B42017C-A9C3-43AB-9B1C-0A051AA4647F}"/>
              </a:ext>
            </a:extLst>
          </p:cNvPr>
          <p:cNvSpPr>
            <a:spLocks noGrp="1"/>
          </p:cNvSpPr>
          <p:nvPr>
            <p:ph type="sldNum" sz="quarter" idx="12"/>
          </p:nvPr>
        </p:nvSpPr>
        <p:spPr/>
        <p:txBody>
          <a:bodyPr/>
          <a:lstStyle/>
          <a:p>
            <a:fld id="{67CC32BE-659D-4F3A-9693-311E4A075090}" type="slidenum">
              <a:rPr lang="de-DE" smtClean="0"/>
              <a:t>‹Nr.›</a:t>
            </a:fld>
            <a:endParaRPr lang="de-DE"/>
          </a:p>
        </p:txBody>
      </p:sp>
    </p:spTree>
    <p:extLst>
      <p:ext uri="{BB962C8B-B14F-4D97-AF65-F5344CB8AC3E}">
        <p14:creationId xmlns:p14="http://schemas.microsoft.com/office/powerpoint/2010/main" val="2375646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435ECE-1897-48F3-9D79-FCF84F780DB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4D40616-8B81-442F-96DD-55DD20AE2A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25284035-8D77-4FD0-9FAE-0F789A9CD7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B55319B-24C3-4E73-8F9C-A2127318DF1F}"/>
              </a:ext>
            </a:extLst>
          </p:cNvPr>
          <p:cNvSpPr>
            <a:spLocks noGrp="1"/>
          </p:cNvSpPr>
          <p:nvPr>
            <p:ph type="dt" sz="half" idx="10"/>
          </p:nvPr>
        </p:nvSpPr>
        <p:spPr/>
        <p:txBody>
          <a:bodyPr/>
          <a:lstStyle/>
          <a:p>
            <a:fld id="{3A7562B2-5BE1-446C-B9D6-89A83423049A}" type="datetimeFigureOut">
              <a:rPr lang="de-DE" smtClean="0"/>
              <a:t>11.04.2023</a:t>
            </a:fld>
            <a:endParaRPr lang="de-DE"/>
          </a:p>
        </p:txBody>
      </p:sp>
      <p:sp>
        <p:nvSpPr>
          <p:cNvPr id="6" name="Fußzeilenplatzhalter 5">
            <a:extLst>
              <a:ext uri="{FF2B5EF4-FFF2-40B4-BE49-F238E27FC236}">
                <a16:creationId xmlns:a16="http://schemas.microsoft.com/office/drawing/2014/main" id="{402DFA70-5E75-42EF-BB4B-77EA9FC3837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7BDF83B-4205-4A2C-AB3E-D482C3199345}"/>
              </a:ext>
            </a:extLst>
          </p:cNvPr>
          <p:cNvSpPr>
            <a:spLocks noGrp="1"/>
          </p:cNvSpPr>
          <p:nvPr>
            <p:ph type="sldNum" sz="quarter" idx="12"/>
          </p:nvPr>
        </p:nvSpPr>
        <p:spPr/>
        <p:txBody>
          <a:bodyPr/>
          <a:lstStyle/>
          <a:p>
            <a:fld id="{67CC32BE-659D-4F3A-9693-311E4A075090}" type="slidenum">
              <a:rPr lang="de-DE" smtClean="0"/>
              <a:t>‹Nr.›</a:t>
            </a:fld>
            <a:endParaRPr lang="de-DE"/>
          </a:p>
        </p:txBody>
      </p:sp>
    </p:spTree>
    <p:extLst>
      <p:ext uri="{BB962C8B-B14F-4D97-AF65-F5344CB8AC3E}">
        <p14:creationId xmlns:p14="http://schemas.microsoft.com/office/powerpoint/2010/main" val="3551433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C76FB2-70C9-484B-80F0-5D9CA232722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E6E4BB1-400D-4B2F-A1C2-433946E8EE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5913E58-53C4-4237-88F6-DEC409B070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A65CC34-4AB0-4DB6-8E75-5359823FCCBD}"/>
              </a:ext>
            </a:extLst>
          </p:cNvPr>
          <p:cNvSpPr>
            <a:spLocks noGrp="1"/>
          </p:cNvSpPr>
          <p:nvPr>
            <p:ph type="dt" sz="half" idx="10"/>
          </p:nvPr>
        </p:nvSpPr>
        <p:spPr/>
        <p:txBody>
          <a:bodyPr/>
          <a:lstStyle/>
          <a:p>
            <a:fld id="{3A7562B2-5BE1-446C-B9D6-89A83423049A}" type="datetimeFigureOut">
              <a:rPr lang="de-DE" smtClean="0"/>
              <a:t>11.04.2023</a:t>
            </a:fld>
            <a:endParaRPr lang="de-DE"/>
          </a:p>
        </p:txBody>
      </p:sp>
      <p:sp>
        <p:nvSpPr>
          <p:cNvPr id="6" name="Fußzeilenplatzhalter 5">
            <a:extLst>
              <a:ext uri="{FF2B5EF4-FFF2-40B4-BE49-F238E27FC236}">
                <a16:creationId xmlns:a16="http://schemas.microsoft.com/office/drawing/2014/main" id="{5FFBFC6F-14C2-499F-9C59-417E17F73AC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E817A47-2E7A-4B52-8306-2EEF5D808B1D}"/>
              </a:ext>
            </a:extLst>
          </p:cNvPr>
          <p:cNvSpPr>
            <a:spLocks noGrp="1"/>
          </p:cNvSpPr>
          <p:nvPr>
            <p:ph type="sldNum" sz="quarter" idx="12"/>
          </p:nvPr>
        </p:nvSpPr>
        <p:spPr/>
        <p:txBody>
          <a:bodyPr/>
          <a:lstStyle/>
          <a:p>
            <a:fld id="{67CC32BE-659D-4F3A-9693-311E4A075090}" type="slidenum">
              <a:rPr lang="de-DE" smtClean="0"/>
              <a:t>‹Nr.›</a:t>
            </a:fld>
            <a:endParaRPr lang="de-DE"/>
          </a:p>
        </p:txBody>
      </p:sp>
    </p:spTree>
    <p:extLst>
      <p:ext uri="{BB962C8B-B14F-4D97-AF65-F5344CB8AC3E}">
        <p14:creationId xmlns:p14="http://schemas.microsoft.com/office/powerpoint/2010/main" val="3635751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DCB45FD-18C0-4592-A19A-19174AE693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C942420A-FB62-43EA-A5FB-E47FFB133C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B2E906E-87D1-4619-99E4-C758650D3B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562B2-5BE1-446C-B9D6-89A83423049A}" type="datetimeFigureOut">
              <a:rPr lang="de-DE" smtClean="0"/>
              <a:t>11.04.2023</a:t>
            </a:fld>
            <a:endParaRPr lang="de-DE"/>
          </a:p>
        </p:txBody>
      </p:sp>
      <p:sp>
        <p:nvSpPr>
          <p:cNvPr id="5" name="Fußzeilenplatzhalter 4">
            <a:extLst>
              <a:ext uri="{FF2B5EF4-FFF2-40B4-BE49-F238E27FC236}">
                <a16:creationId xmlns:a16="http://schemas.microsoft.com/office/drawing/2014/main" id="{E69EBBDB-E04B-4A13-9D82-FF738E0817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F4D49453-DAF8-4059-AADD-4963B7BC45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CC32BE-659D-4F3A-9693-311E4A075090}" type="slidenum">
              <a:rPr lang="de-DE" smtClean="0"/>
              <a:t>‹Nr.›</a:t>
            </a:fld>
            <a:endParaRPr lang="de-DE"/>
          </a:p>
        </p:txBody>
      </p:sp>
    </p:spTree>
    <p:extLst>
      <p:ext uri="{BB962C8B-B14F-4D97-AF65-F5344CB8AC3E}">
        <p14:creationId xmlns:p14="http://schemas.microsoft.com/office/powerpoint/2010/main" val="244434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svg"/><Relationship Id="rId18" Type="http://schemas.openxmlformats.org/officeDocument/2006/relationships/image" Target="../media/image15.svg"/><Relationship Id="rId3" Type="http://schemas.openxmlformats.org/officeDocument/2006/relationships/hyperlink" Target="mailto:regina@inspirationszone.de" TargetMode="External"/><Relationship Id="rId21" Type="http://schemas.openxmlformats.org/officeDocument/2006/relationships/image" Target="../media/image16.jpeg"/><Relationship Id="rId7" Type="http://schemas.openxmlformats.org/officeDocument/2006/relationships/image" Target="../media/image4.svg"/><Relationship Id="rId12" Type="http://schemas.openxmlformats.org/officeDocument/2006/relationships/image" Target="../media/image9.png"/><Relationship Id="rId17" Type="http://schemas.openxmlformats.org/officeDocument/2006/relationships/image" Target="../media/image14.png"/><Relationship Id="rId2" Type="http://schemas.openxmlformats.org/officeDocument/2006/relationships/notesSlide" Target="../notesSlides/notesSlide1.xml"/><Relationship Id="rId16" Type="http://schemas.openxmlformats.org/officeDocument/2006/relationships/image" Target="../media/image13.svg"/><Relationship Id="rId20" Type="http://schemas.openxmlformats.org/officeDocument/2006/relationships/hyperlink" Target="https://www.inspirationszone.de/team/regina" TargetMode="External"/><Relationship Id="rId1" Type="http://schemas.openxmlformats.org/officeDocument/2006/relationships/slideLayout" Target="../slideLayouts/slideLayout6.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image" Target="../media/image2.svg"/><Relationship Id="rId15" Type="http://schemas.openxmlformats.org/officeDocument/2006/relationships/image" Target="../media/image12.png"/><Relationship Id="rId23" Type="http://schemas.openxmlformats.org/officeDocument/2006/relationships/image" Target="../media/image17.jpeg"/><Relationship Id="rId10" Type="http://schemas.openxmlformats.org/officeDocument/2006/relationships/image" Target="../media/image7.png"/><Relationship Id="rId19" Type="http://schemas.openxmlformats.org/officeDocument/2006/relationships/hyperlink" Target="http://www.inspirationszone.de/" TargetMode="External"/><Relationship Id="rId4" Type="http://schemas.openxmlformats.org/officeDocument/2006/relationships/image" Target="../media/image1.png"/><Relationship Id="rId9" Type="http://schemas.openxmlformats.org/officeDocument/2006/relationships/image" Target="../media/image6.png"/><Relationship Id="rId14" Type="http://schemas.openxmlformats.org/officeDocument/2006/relationships/image" Target="../media/image11.png"/><Relationship Id="rId22" Type="http://schemas.openxmlformats.org/officeDocument/2006/relationships/hyperlink" Target="https://www.inspirationszone.de/team/sophie"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6.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hteck 48">
            <a:extLst>
              <a:ext uri="{FF2B5EF4-FFF2-40B4-BE49-F238E27FC236}">
                <a16:creationId xmlns:a16="http://schemas.microsoft.com/office/drawing/2014/main" id="{8D2EFF59-E15C-4E46-BE01-40ABE35AB1E1}"/>
              </a:ext>
            </a:extLst>
          </p:cNvPr>
          <p:cNvSpPr/>
          <p:nvPr/>
        </p:nvSpPr>
        <p:spPr>
          <a:xfrm>
            <a:off x="0" y="-18905"/>
            <a:ext cx="12192000" cy="2041685"/>
          </a:xfrm>
          <a:prstGeom prst="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dirty="0">
              <a:solidFill>
                <a:prstClr val="white"/>
              </a:solidFill>
            </a:endParaRPr>
          </a:p>
        </p:txBody>
      </p:sp>
      <p:cxnSp>
        <p:nvCxnSpPr>
          <p:cNvPr id="2064" name="Gerader Verbinder 2063">
            <a:extLst>
              <a:ext uri="{FF2B5EF4-FFF2-40B4-BE49-F238E27FC236}">
                <a16:creationId xmlns:a16="http://schemas.microsoft.com/office/drawing/2014/main" id="{D4A51934-2383-456D-BD21-97DFDFE04CFE}"/>
              </a:ext>
            </a:extLst>
          </p:cNvPr>
          <p:cNvCxnSpPr>
            <a:cxnSpLocks/>
          </p:cNvCxnSpPr>
          <p:nvPr/>
        </p:nvCxnSpPr>
        <p:spPr>
          <a:xfrm>
            <a:off x="5840464" y="2646705"/>
            <a:ext cx="0" cy="3852000"/>
          </a:xfrm>
          <a:prstGeom prst="line">
            <a:avLst/>
          </a:prstGeom>
          <a:ln w="9525">
            <a:solidFill>
              <a:srgbClr val="DADADA"/>
            </a:solidFill>
          </a:ln>
        </p:spPr>
        <p:style>
          <a:lnRef idx="1">
            <a:schemeClr val="accent1"/>
          </a:lnRef>
          <a:fillRef idx="0">
            <a:schemeClr val="accent1"/>
          </a:fillRef>
          <a:effectRef idx="0">
            <a:schemeClr val="accent1"/>
          </a:effectRef>
          <a:fontRef idx="minor">
            <a:schemeClr val="tx1"/>
          </a:fontRef>
        </p:style>
      </p:cxnSp>
      <p:sp>
        <p:nvSpPr>
          <p:cNvPr id="2075" name="Textfeld 2074">
            <a:extLst>
              <a:ext uri="{FF2B5EF4-FFF2-40B4-BE49-F238E27FC236}">
                <a16:creationId xmlns:a16="http://schemas.microsoft.com/office/drawing/2014/main" id="{B1C681CC-7410-4B14-9992-D29D3A4EF3EB}"/>
              </a:ext>
            </a:extLst>
          </p:cNvPr>
          <p:cNvSpPr txBox="1"/>
          <p:nvPr/>
        </p:nvSpPr>
        <p:spPr>
          <a:xfrm>
            <a:off x="6500704" y="5748502"/>
            <a:ext cx="2794322" cy="1646605"/>
          </a:xfrm>
          <a:prstGeom prst="rect">
            <a:avLst/>
          </a:prstGeom>
          <a:noFill/>
        </p:spPr>
        <p:txBody>
          <a:bodyPr wrap="square" rtlCol="0">
            <a:spAutoFit/>
          </a:bodyPr>
          <a:lstStyle/>
          <a:p>
            <a:r>
              <a:rPr lang="de-DE" sz="1200" b="1" dirty="0">
                <a:solidFill>
                  <a:prstClr val="black"/>
                </a:solidFill>
                <a:latin typeface="Fira Sans" panose="020B0503050000020004" pitchFamily="34" charset="0"/>
              </a:rPr>
              <a:t>Kontakt</a:t>
            </a:r>
          </a:p>
          <a:p>
            <a:r>
              <a:rPr lang="de-DE" sz="1000" dirty="0">
                <a:solidFill>
                  <a:prstClr val="black"/>
                </a:solidFill>
                <a:latin typeface="Fira Sans" panose="020B0503050000020004" pitchFamily="34" charset="0"/>
              </a:rPr>
              <a:t>Regina </a:t>
            </a:r>
            <a:r>
              <a:rPr lang="de-DE" sz="1000" dirty="0" err="1">
                <a:solidFill>
                  <a:prstClr val="black"/>
                </a:solidFill>
                <a:latin typeface="Fira Sans" panose="020B0503050000020004" pitchFamily="34" charset="0"/>
              </a:rPr>
              <a:t>Paesler</a:t>
            </a:r>
            <a:r>
              <a:rPr lang="de-DE" sz="1000" dirty="0">
                <a:solidFill>
                  <a:prstClr val="black"/>
                </a:solidFill>
                <a:latin typeface="Fira Sans" panose="020B0503050000020004" pitchFamily="34" charset="0"/>
              </a:rPr>
              <a:t>-Schorling</a:t>
            </a:r>
          </a:p>
          <a:p>
            <a:r>
              <a:rPr lang="de-DE" sz="1000" dirty="0" err="1">
                <a:solidFill>
                  <a:prstClr val="black"/>
                </a:solidFill>
                <a:latin typeface="Fira Sans" panose="020B0503050000020004" pitchFamily="34" charset="0"/>
              </a:rPr>
              <a:t>Röötbergskamp</a:t>
            </a:r>
            <a:r>
              <a:rPr lang="de-DE" sz="1000" dirty="0">
                <a:solidFill>
                  <a:prstClr val="black"/>
                </a:solidFill>
                <a:latin typeface="Fira Sans" panose="020B0503050000020004" pitchFamily="34" charset="0"/>
              </a:rPr>
              <a:t> 38</a:t>
            </a:r>
          </a:p>
          <a:p>
            <a:r>
              <a:rPr lang="de-DE" sz="1000" dirty="0">
                <a:solidFill>
                  <a:prstClr val="black"/>
                </a:solidFill>
                <a:latin typeface="Fira Sans" panose="020B0503050000020004" pitchFamily="34" charset="0"/>
              </a:rPr>
              <a:t>22397 Hamburg</a:t>
            </a:r>
          </a:p>
          <a:p>
            <a:r>
              <a:rPr lang="de-DE" sz="1000" dirty="0">
                <a:solidFill>
                  <a:prstClr val="black"/>
                </a:solidFill>
                <a:latin typeface="Fira Sans" panose="020B0503050000020004" pitchFamily="34" charset="0"/>
              </a:rPr>
              <a:t>Tel.: 01702133173</a:t>
            </a:r>
          </a:p>
          <a:p>
            <a:r>
              <a:rPr lang="de-DE" sz="1000" dirty="0">
                <a:solidFill>
                  <a:prstClr val="black"/>
                </a:solidFill>
                <a:hlinkClick r:id="rId3"/>
              </a:rPr>
              <a:t>regina@inspirationszone.de</a:t>
            </a:r>
            <a:endParaRPr lang="de-DE" sz="1000" dirty="0">
              <a:solidFill>
                <a:prstClr val="black"/>
              </a:solidFill>
            </a:endParaRPr>
          </a:p>
          <a:p>
            <a:endParaRPr lang="de-DE" sz="500" dirty="0">
              <a:solidFill>
                <a:prstClr val="black"/>
              </a:solidFill>
            </a:endParaRPr>
          </a:p>
          <a:p>
            <a:r>
              <a:rPr lang="de-DE" sz="1000" dirty="0">
                <a:solidFill>
                  <a:prstClr val="black"/>
                </a:solidFill>
              </a:rPr>
              <a:t> </a:t>
            </a:r>
            <a:br>
              <a:rPr lang="de-DE" sz="1000" dirty="0">
                <a:solidFill>
                  <a:prstClr val="black"/>
                </a:solidFill>
              </a:rPr>
            </a:br>
            <a:endParaRPr lang="de-DE" sz="1000" dirty="0">
              <a:solidFill>
                <a:prstClr val="black"/>
              </a:solidFill>
            </a:endParaRPr>
          </a:p>
          <a:p>
            <a:endParaRPr lang="de-DE" sz="1400" dirty="0">
              <a:solidFill>
                <a:prstClr val="black"/>
              </a:solidFill>
              <a:latin typeface="Brush Script MT" panose="03060802040406070304" pitchFamily="66" charset="0"/>
            </a:endParaRPr>
          </a:p>
        </p:txBody>
      </p:sp>
      <p:pic>
        <p:nvPicPr>
          <p:cNvPr id="2078" name="Grafik 2077" descr="Receiver">
            <a:extLst>
              <a:ext uri="{FF2B5EF4-FFF2-40B4-BE49-F238E27FC236}">
                <a16:creationId xmlns:a16="http://schemas.microsoft.com/office/drawing/2014/main" id="{76352600-F8E3-4FC8-A1FC-11F8E7D7C24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370695" y="6360505"/>
            <a:ext cx="175788" cy="195683"/>
          </a:xfrm>
          <a:prstGeom prst="rect">
            <a:avLst/>
          </a:prstGeom>
          <a:ln>
            <a:noFill/>
          </a:ln>
        </p:spPr>
      </p:pic>
      <p:pic>
        <p:nvPicPr>
          <p:cNvPr id="33" name="Grafik 32" descr="E-Mail">
            <a:extLst>
              <a:ext uri="{FF2B5EF4-FFF2-40B4-BE49-F238E27FC236}">
                <a16:creationId xmlns:a16="http://schemas.microsoft.com/office/drawing/2014/main" id="{B5D18DCE-46E0-4A7F-AEF7-741C3D29A375}"/>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370695" y="6597123"/>
            <a:ext cx="175788" cy="175788"/>
          </a:xfrm>
          <a:prstGeom prst="rect">
            <a:avLst/>
          </a:prstGeom>
          <a:ln>
            <a:noFill/>
          </a:ln>
        </p:spPr>
      </p:pic>
      <p:sp>
        <p:nvSpPr>
          <p:cNvPr id="6" name="Textfeld 5">
            <a:extLst>
              <a:ext uri="{FF2B5EF4-FFF2-40B4-BE49-F238E27FC236}">
                <a16:creationId xmlns:a16="http://schemas.microsoft.com/office/drawing/2014/main" id="{D2E040D9-E868-4F50-927B-8A9859F5AA34}"/>
              </a:ext>
            </a:extLst>
          </p:cNvPr>
          <p:cNvSpPr txBox="1"/>
          <p:nvPr/>
        </p:nvSpPr>
        <p:spPr>
          <a:xfrm>
            <a:off x="2888792" y="30648"/>
            <a:ext cx="9151565" cy="1261884"/>
          </a:xfrm>
          <a:prstGeom prst="rect">
            <a:avLst/>
          </a:prstGeom>
          <a:noFill/>
        </p:spPr>
        <p:txBody>
          <a:bodyPr wrap="square" rtlCol="0">
            <a:spAutoFit/>
          </a:bodyPr>
          <a:lstStyle/>
          <a:p>
            <a:pPr algn="r"/>
            <a:r>
              <a:rPr lang="de-DE" sz="4400" b="1" dirty="0">
                <a:solidFill>
                  <a:prstClr val="black"/>
                </a:solidFill>
                <a:latin typeface="Fira Sans" panose="020B0503050000020004" pitchFamily="34" charset="0"/>
              </a:rPr>
              <a:t> </a:t>
            </a:r>
            <a:r>
              <a:rPr lang="de-DE" sz="3200" b="1" dirty="0">
                <a:solidFill>
                  <a:prstClr val="black"/>
                </a:solidFill>
                <a:latin typeface="Fira Sans" panose="020B0503050000020004" pitchFamily="34" charset="0"/>
              </a:rPr>
              <a:t>Veränderungen wirkungsvoll gestalten mit Spiral Dynamics</a:t>
            </a:r>
            <a:endParaRPr lang="aa-ET" sz="3200" b="1" dirty="0">
              <a:solidFill>
                <a:prstClr val="black"/>
              </a:solidFill>
              <a:latin typeface="Fira Sans" panose="020B0503050000020004" pitchFamily="34" charset="0"/>
            </a:endParaRPr>
          </a:p>
        </p:txBody>
      </p:sp>
      <p:sp>
        <p:nvSpPr>
          <p:cNvPr id="11" name="Textfeld 10"/>
          <p:cNvSpPr txBox="1"/>
          <p:nvPr/>
        </p:nvSpPr>
        <p:spPr>
          <a:xfrm>
            <a:off x="6409806" y="1292532"/>
            <a:ext cx="5595014" cy="584775"/>
          </a:xfrm>
          <a:prstGeom prst="rect">
            <a:avLst/>
          </a:prstGeom>
          <a:noFill/>
          <a:effectLst>
            <a:outerShdw blurRad="50800" dist="38100" dir="2700000" algn="tl" rotWithShape="0">
              <a:prstClr val="black">
                <a:alpha val="40000"/>
              </a:prstClr>
            </a:outerShdw>
          </a:effectLst>
        </p:spPr>
        <p:txBody>
          <a:bodyPr wrap="square" rtlCol="0">
            <a:spAutoFit/>
          </a:bodyPr>
          <a:lstStyle/>
          <a:p>
            <a:pPr algn="r"/>
            <a:r>
              <a:rPr lang="de-DE" sz="3200" b="1" dirty="0">
                <a:solidFill>
                  <a:srgbClr val="F8E708"/>
                </a:solidFill>
              </a:rPr>
              <a:t>2 Workshoptage</a:t>
            </a:r>
          </a:p>
        </p:txBody>
      </p:sp>
      <p:sp>
        <p:nvSpPr>
          <p:cNvPr id="23" name="Textfeld 22">
            <a:extLst>
              <a:ext uri="{FF2B5EF4-FFF2-40B4-BE49-F238E27FC236}">
                <a16:creationId xmlns:a16="http://schemas.microsoft.com/office/drawing/2014/main" id="{EBCA0AF5-BB18-4900-86EB-10374A02D909}"/>
              </a:ext>
            </a:extLst>
          </p:cNvPr>
          <p:cNvSpPr txBox="1"/>
          <p:nvPr/>
        </p:nvSpPr>
        <p:spPr>
          <a:xfrm>
            <a:off x="6378358" y="2014213"/>
            <a:ext cx="5813642" cy="3785652"/>
          </a:xfrm>
          <a:prstGeom prst="rect">
            <a:avLst/>
          </a:prstGeom>
          <a:noFill/>
        </p:spPr>
        <p:txBody>
          <a:bodyPr wrap="square">
            <a:spAutoFit/>
          </a:bodyPr>
          <a:lstStyle/>
          <a:p>
            <a:r>
              <a:rPr lang="de-DE" sz="1000" b="1" dirty="0">
                <a:latin typeface="Fira Sans" panose="020B0503050000020004" pitchFamily="34" charset="0"/>
              </a:rPr>
              <a:t>Wofür der Workshop?</a:t>
            </a:r>
          </a:p>
          <a:p>
            <a:r>
              <a:rPr lang="de-DE" sz="1000" dirty="0">
                <a:latin typeface="Fira Sans" panose="020B0503050000020004" pitchFamily="34" charset="0"/>
              </a:rPr>
              <a:t>Digitalisierung, demographischer Wandel, Klimawandel – all das sind komplexe Herausforderungen. Sie veranlassen uns aus möglichst vielen Perspektiven heraus Dinge neu zu betrachten, anstatt mehr dasselbe zu tun, das nicht (mehr) funktioniert. Mit den Perspektiven von Spiral Dynamics wird verstehbar…warum manche Projekte zum Scheitern verurteilt sind und manche eine Chance zum Gelingen haben, warum manche Teams erfolgreich sind und manche stecken bleiben, warum manche </a:t>
            </a:r>
            <a:r>
              <a:rPr lang="de-DE" sz="1000" dirty="0" err="1">
                <a:latin typeface="Fira Sans" panose="020B0503050000020004" pitchFamily="34" charset="0"/>
              </a:rPr>
              <a:t>Kolleg:innen</a:t>
            </a:r>
            <a:r>
              <a:rPr lang="de-DE" sz="1000" dirty="0">
                <a:latin typeface="Fira Sans" panose="020B0503050000020004" pitchFamily="34" charset="0"/>
              </a:rPr>
              <a:t> erfolgreich zusammenarbeiten und manche nicht resonieren.</a:t>
            </a:r>
          </a:p>
          <a:p>
            <a:r>
              <a:rPr lang="de-DE" sz="1000" dirty="0">
                <a:latin typeface="Fira Sans" panose="020B0503050000020004" pitchFamily="34" charset="0"/>
              </a:rPr>
              <a:t> </a:t>
            </a:r>
          </a:p>
          <a:p>
            <a:r>
              <a:rPr lang="en-US" sz="1000" b="1" dirty="0">
                <a:latin typeface="Fira Sans" panose="020B0503050000020004" pitchFamily="34" charset="0"/>
              </a:rPr>
              <a:t>Was hast Du am Ende des Workshops </a:t>
            </a:r>
            <a:r>
              <a:rPr lang="en-US" sz="1000" b="1" dirty="0" err="1">
                <a:latin typeface="Fira Sans" panose="020B0503050000020004" pitchFamily="34" charset="0"/>
              </a:rPr>
              <a:t>gelernt</a:t>
            </a:r>
            <a:r>
              <a:rPr lang="en-US" sz="1000" b="1" dirty="0">
                <a:latin typeface="Fira Sans" panose="020B0503050000020004" pitchFamily="34" charset="0"/>
              </a:rPr>
              <a:t>?</a:t>
            </a:r>
            <a:endParaRPr lang="de-DE" sz="1000" b="1" dirty="0">
              <a:latin typeface="Fira Sans" panose="020B0503050000020004" pitchFamily="34" charset="0"/>
            </a:endParaRPr>
          </a:p>
          <a:p>
            <a:pPr lvl="0"/>
            <a:r>
              <a:rPr lang="de-DE" sz="1000" dirty="0">
                <a:latin typeface="Fira Sans" panose="020B0503050000020004" pitchFamily="34" charset="0"/>
              </a:rPr>
              <a:t>Es fällt dir leichter organisationale Zusammenhänge und Beziehungen in deinem Team und deiner Organisation zu verstehen. </a:t>
            </a:r>
          </a:p>
          <a:p>
            <a:pPr lvl="0"/>
            <a:r>
              <a:rPr lang="de-DE" sz="1000" dirty="0">
                <a:latin typeface="Fira Sans" panose="020B0503050000020004" pitchFamily="34" charset="0"/>
              </a:rPr>
              <a:t>Es gelingt dir noch besser, Bedürfnisse von Personen und Teams in ihrer Unterschiedlichkeit zu erkennen und zu integrieren.</a:t>
            </a:r>
          </a:p>
          <a:p>
            <a:pPr lvl="0"/>
            <a:r>
              <a:rPr lang="de-DE" sz="1000" dirty="0">
                <a:latin typeface="Fira Sans" panose="020B0503050000020004" pitchFamily="34" charset="0"/>
              </a:rPr>
              <a:t>Du kannst Veränderungsprozesse noch wirkungsvoller begleiten.</a:t>
            </a:r>
          </a:p>
          <a:p>
            <a:pPr lvl="0"/>
            <a:r>
              <a:rPr lang="de-DE" sz="1000" dirty="0">
                <a:latin typeface="Fira Sans" panose="020B0503050000020004" pitchFamily="34" charset="0"/>
              </a:rPr>
              <a:t>Du weißt wo deine eigene Spirale (Standortbestimmung) dich unterstützt oder blockiert.</a:t>
            </a:r>
          </a:p>
          <a:p>
            <a:pPr lvl="0"/>
            <a:r>
              <a:rPr lang="de-DE" sz="1000" dirty="0">
                <a:latin typeface="Fira Sans" panose="020B0503050000020004" pitchFamily="34" charset="0"/>
              </a:rPr>
              <a:t>Du bist eingetaucht in eine neue Art zu denken. </a:t>
            </a:r>
          </a:p>
          <a:p>
            <a:r>
              <a:rPr lang="de-DE" sz="1000" dirty="0">
                <a:latin typeface="Fira Sans" panose="020B0503050000020004" pitchFamily="34" charset="0"/>
              </a:rPr>
              <a:t> </a:t>
            </a:r>
          </a:p>
          <a:p>
            <a:r>
              <a:rPr lang="de-DE" sz="1000" b="1" dirty="0">
                <a:latin typeface="Fira Sans" panose="020B0503050000020004" pitchFamily="34" charset="0"/>
              </a:rPr>
              <a:t>An wen richtet sich der Workshop?</a:t>
            </a:r>
          </a:p>
          <a:p>
            <a:pPr lvl="0"/>
            <a:r>
              <a:rPr lang="de-DE" sz="1000" dirty="0">
                <a:latin typeface="Fira Sans" panose="020B0503050000020004" pitchFamily="34" charset="0"/>
              </a:rPr>
              <a:t>Führungskräfte (in Veränderungsprozessen)</a:t>
            </a:r>
          </a:p>
          <a:p>
            <a:pPr lvl="0"/>
            <a:r>
              <a:rPr lang="de-DE" sz="1000" dirty="0">
                <a:latin typeface="Fira Sans" panose="020B0503050000020004" pitchFamily="34" charset="0"/>
              </a:rPr>
              <a:t>Personal- und </a:t>
            </a:r>
            <a:r>
              <a:rPr lang="de-DE" sz="1000" dirty="0" err="1">
                <a:latin typeface="Fira Sans" panose="020B0503050000020004" pitchFamily="34" charset="0"/>
              </a:rPr>
              <a:t>Organisationsentwickler:innen</a:t>
            </a:r>
            <a:r>
              <a:rPr lang="de-DE" sz="1000" dirty="0">
                <a:latin typeface="Fira Sans" panose="020B0503050000020004" pitchFamily="34" charset="0"/>
              </a:rPr>
              <a:t> </a:t>
            </a:r>
          </a:p>
          <a:p>
            <a:pPr lvl="0"/>
            <a:r>
              <a:rPr lang="de-DE" sz="1000" dirty="0" err="1">
                <a:latin typeface="Fira Sans" panose="020B0503050000020004" pitchFamily="34" charset="0"/>
              </a:rPr>
              <a:t>Veränderungsbegleiter:innen</a:t>
            </a:r>
            <a:r>
              <a:rPr lang="de-DE" sz="1000" dirty="0">
                <a:latin typeface="Fira Sans" panose="020B0503050000020004" pitchFamily="34" charset="0"/>
              </a:rPr>
              <a:t> und Coaches </a:t>
            </a:r>
          </a:p>
          <a:p>
            <a:pPr lvl="0"/>
            <a:r>
              <a:rPr lang="de-DE" sz="1000" dirty="0">
                <a:latin typeface="Fira Sans" panose="020B0503050000020004" pitchFamily="34" charset="0"/>
              </a:rPr>
              <a:t>Projektleitungen </a:t>
            </a:r>
          </a:p>
          <a:p>
            <a:r>
              <a:rPr lang="de-DE" sz="1000" dirty="0">
                <a:latin typeface="Fira Sans" panose="020B0503050000020004" pitchFamily="34" charset="0"/>
              </a:rPr>
              <a:t> </a:t>
            </a:r>
          </a:p>
        </p:txBody>
      </p:sp>
      <p:sp>
        <p:nvSpPr>
          <p:cNvPr id="5" name="Ellipse 4"/>
          <p:cNvSpPr/>
          <p:nvPr/>
        </p:nvSpPr>
        <p:spPr>
          <a:xfrm>
            <a:off x="5804464" y="6438930"/>
            <a:ext cx="72000" cy="72000"/>
          </a:xfrm>
          <a:prstGeom prst="ellipse">
            <a:avLst/>
          </a:prstGeom>
          <a:solidFill>
            <a:srgbClr val="DADADA"/>
          </a:solidFill>
          <a:ln>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latin typeface="Fira Sans" panose="020B0503050000020004" pitchFamily="34" charset="0"/>
            </a:endParaRPr>
          </a:p>
        </p:txBody>
      </p:sp>
      <p:pic>
        <p:nvPicPr>
          <p:cNvPr id="32" name="Grafik 31">
            <a:extLst>
              <a:ext uri="{FF2B5EF4-FFF2-40B4-BE49-F238E27FC236}">
                <a16:creationId xmlns:a16="http://schemas.microsoft.com/office/drawing/2014/main" id="{647B5164-812F-4D65-ABE0-48EF29ABF73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35426" y="180887"/>
            <a:ext cx="1764324" cy="2041685"/>
          </a:xfrm>
          <a:prstGeom prst="rect">
            <a:avLst/>
          </a:prstGeom>
        </p:spPr>
      </p:pic>
      <p:pic>
        <p:nvPicPr>
          <p:cNvPr id="34" name="Grafik 33">
            <a:extLst>
              <a:ext uri="{FF2B5EF4-FFF2-40B4-BE49-F238E27FC236}">
                <a16:creationId xmlns:a16="http://schemas.microsoft.com/office/drawing/2014/main" id="{1F18C17D-15E1-4A17-838D-07E6C7C092DD}"/>
              </a:ext>
            </a:extLst>
          </p:cNvPr>
          <p:cNvPicPr>
            <a:picLocks noChangeAspect="1"/>
          </p:cNvPicPr>
          <p:nvPr/>
        </p:nvPicPr>
        <p:blipFill>
          <a:blip r:embed="rId9">
            <a:clrChange>
              <a:clrFrom>
                <a:srgbClr val="FFFFFC"/>
              </a:clrFrom>
              <a:clrTo>
                <a:srgbClr val="FFFFFC">
                  <a:alpha val="0"/>
                </a:srgbClr>
              </a:clrTo>
            </a:clrChange>
          </a:blip>
          <a:stretch>
            <a:fillRect/>
          </a:stretch>
        </p:blipFill>
        <p:spPr>
          <a:xfrm>
            <a:off x="1389105" y="1304083"/>
            <a:ext cx="3580896" cy="687243"/>
          </a:xfrm>
          <a:prstGeom prst="rect">
            <a:avLst/>
          </a:prstGeom>
        </p:spPr>
      </p:pic>
      <p:pic>
        <p:nvPicPr>
          <p:cNvPr id="38" name="Grafik 37">
            <a:extLst>
              <a:ext uri="{FF2B5EF4-FFF2-40B4-BE49-F238E27FC236}">
                <a16:creationId xmlns:a16="http://schemas.microsoft.com/office/drawing/2014/main" id="{E98CC9F3-3B28-4876-BB5D-06D749BDCF79}"/>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86334" y="5412053"/>
            <a:ext cx="2235764" cy="1838086"/>
          </a:xfrm>
          <a:prstGeom prst="rect">
            <a:avLst/>
          </a:prstGeom>
        </p:spPr>
      </p:pic>
      <p:pic>
        <p:nvPicPr>
          <p:cNvPr id="39" name="Grafik 38">
            <a:extLst>
              <a:ext uri="{FF2B5EF4-FFF2-40B4-BE49-F238E27FC236}">
                <a16:creationId xmlns:a16="http://schemas.microsoft.com/office/drawing/2014/main" id="{FDF676A9-D737-4408-8685-2790724E913A}"/>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276143" y="2122823"/>
            <a:ext cx="896500" cy="737038"/>
          </a:xfrm>
          <a:prstGeom prst="rect">
            <a:avLst/>
          </a:prstGeom>
        </p:spPr>
      </p:pic>
      <p:pic>
        <p:nvPicPr>
          <p:cNvPr id="40" name="Grafik 39">
            <a:extLst>
              <a:ext uri="{FF2B5EF4-FFF2-40B4-BE49-F238E27FC236}">
                <a16:creationId xmlns:a16="http://schemas.microsoft.com/office/drawing/2014/main" id="{5D13DA9A-7B74-4486-98BF-45AE2C8B1BF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31679" y="3423215"/>
            <a:ext cx="896500" cy="737038"/>
          </a:xfrm>
          <a:prstGeom prst="rect">
            <a:avLst/>
          </a:prstGeom>
        </p:spPr>
      </p:pic>
      <p:pic>
        <p:nvPicPr>
          <p:cNvPr id="2057" name="Grafik 2056" descr="Künstliche Intelligenz">
            <a:extLst>
              <a:ext uri="{FF2B5EF4-FFF2-40B4-BE49-F238E27FC236}">
                <a16:creationId xmlns:a16="http://schemas.microsoft.com/office/drawing/2014/main" id="{0FA4C97F-BD52-43F9-A8EC-383D655DB0B0}"/>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549885" y="3502887"/>
            <a:ext cx="460088" cy="460088"/>
          </a:xfrm>
          <a:prstGeom prst="rect">
            <a:avLst/>
          </a:prstGeom>
          <a:ln>
            <a:noFill/>
          </a:ln>
        </p:spPr>
      </p:pic>
      <p:pic>
        <p:nvPicPr>
          <p:cNvPr id="2" name="Grafik 1">
            <a:extLst>
              <a:ext uri="{FF2B5EF4-FFF2-40B4-BE49-F238E27FC236}">
                <a16:creationId xmlns:a16="http://schemas.microsoft.com/office/drawing/2014/main" id="{6CE132B9-1EC4-4B78-ACEF-F353D7DD4372}"/>
              </a:ext>
            </a:extLst>
          </p:cNvPr>
          <p:cNvPicPr>
            <a:picLocks noChangeAspect="1"/>
          </p:cNvPicPr>
          <p:nvPr/>
        </p:nvPicPr>
        <p:blipFill>
          <a:blip r:embed="rId14"/>
          <a:stretch>
            <a:fillRect/>
          </a:stretch>
        </p:blipFill>
        <p:spPr>
          <a:xfrm>
            <a:off x="5259659" y="4637191"/>
            <a:ext cx="1040539" cy="856498"/>
          </a:xfrm>
          <a:prstGeom prst="rect">
            <a:avLst/>
          </a:prstGeom>
        </p:spPr>
      </p:pic>
      <p:pic>
        <p:nvPicPr>
          <p:cNvPr id="2061" name="Grafik 2060" descr="Held männlich">
            <a:extLst>
              <a:ext uri="{FF2B5EF4-FFF2-40B4-BE49-F238E27FC236}">
                <a16:creationId xmlns:a16="http://schemas.microsoft.com/office/drawing/2014/main" id="{A166FCBB-81A4-4B40-950F-BA613CBB8DDA}"/>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rot="11234517" flipV="1">
            <a:off x="5541194" y="2189199"/>
            <a:ext cx="432000" cy="432000"/>
          </a:xfrm>
          <a:prstGeom prst="rect">
            <a:avLst/>
          </a:prstGeom>
          <a:ln>
            <a:noFill/>
          </a:ln>
        </p:spPr>
      </p:pic>
      <p:pic>
        <p:nvPicPr>
          <p:cNvPr id="41" name="Grafik 40">
            <a:extLst>
              <a:ext uri="{FF2B5EF4-FFF2-40B4-BE49-F238E27FC236}">
                <a16:creationId xmlns:a16="http://schemas.microsoft.com/office/drawing/2014/main" id="{357E7C3F-E1EF-4B6E-BD49-0699831B0279}"/>
              </a:ext>
            </a:extLst>
          </p:cNvPr>
          <p:cNvPicPr>
            <a:picLocks noChangeAspect="1"/>
          </p:cNvPicPr>
          <p:nvPr/>
        </p:nvPicPr>
        <p:blipFill>
          <a:blip r:embed="rId9">
            <a:clrChange>
              <a:clrFrom>
                <a:srgbClr val="FFFFFC"/>
              </a:clrFrom>
              <a:clrTo>
                <a:srgbClr val="FFFFFC">
                  <a:alpha val="0"/>
                </a:srgbClr>
              </a:clrTo>
            </a:clrChange>
          </a:blip>
          <a:stretch>
            <a:fillRect/>
          </a:stretch>
        </p:blipFill>
        <p:spPr>
          <a:xfrm>
            <a:off x="9410833" y="6391354"/>
            <a:ext cx="1880478" cy="360900"/>
          </a:xfrm>
          <a:prstGeom prst="rect">
            <a:avLst/>
          </a:prstGeom>
        </p:spPr>
      </p:pic>
      <p:sp>
        <p:nvSpPr>
          <p:cNvPr id="3" name="Rechteck 2">
            <a:extLst>
              <a:ext uri="{FF2B5EF4-FFF2-40B4-BE49-F238E27FC236}">
                <a16:creationId xmlns:a16="http://schemas.microsoft.com/office/drawing/2014/main" id="{D4BD2A3D-383B-4212-853F-CDD10E6FDFA6}"/>
              </a:ext>
            </a:extLst>
          </p:cNvPr>
          <p:cNvSpPr/>
          <p:nvPr/>
        </p:nvSpPr>
        <p:spPr>
          <a:xfrm>
            <a:off x="242006" y="2596353"/>
            <a:ext cx="4810442" cy="369332"/>
          </a:xfrm>
          <a:prstGeom prst="rect">
            <a:avLst/>
          </a:prstGeom>
        </p:spPr>
        <p:txBody>
          <a:bodyPr wrap="square">
            <a:spAutoFit/>
          </a:bodyPr>
          <a:lstStyle/>
          <a:p>
            <a:endParaRPr lang="de-DE" dirty="0">
              <a:solidFill>
                <a:prstClr val="black"/>
              </a:solidFill>
              <a:latin typeface="Fira Sans" panose="020B0503050000020004" pitchFamily="34" charset="0"/>
            </a:endParaRPr>
          </a:p>
        </p:txBody>
      </p:sp>
      <p:sp>
        <p:nvSpPr>
          <p:cNvPr id="8" name="Rechteck 7">
            <a:extLst>
              <a:ext uri="{FF2B5EF4-FFF2-40B4-BE49-F238E27FC236}">
                <a16:creationId xmlns:a16="http://schemas.microsoft.com/office/drawing/2014/main" id="{A51C25FC-C961-4D71-B229-ABBCE24DAA3C}"/>
              </a:ext>
            </a:extLst>
          </p:cNvPr>
          <p:cNvSpPr/>
          <p:nvPr/>
        </p:nvSpPr>
        <p:spPr>
          <a:xfrm>
            <a:off x="242005" y="2122823"/>
            <a:ext cx="5034138" cy="1231106"/>
          </a:xfrm>
          <a:prstGeom prst="rect">
            <a:avLst/>
          </a:prstGeom>
        </p:spPr>
        <p:txBody>
          <a:bodyPr wrap="square">
            <a:spAutoFit/>
          </a:bodyPr>
          <a:lstStyle/>
          <a:p>
            <a:r>
              <a:rPr lang="de-DE" sz="1400" b="1" i="0" dirty="0">
                <a:solidFill>
                  <a:srgbClr val="42423C"/>
                </a:solidFill>
                <a:effectLst/>
                <a:latin typeface="Fira Sans" panose="020B0503050000020004" pitchFamily="34" charset="0"/>
                <a:cs typeface="Calibri" panose="020F0502020204030204" pitchFamily="34" charset="0"/>
              </a:rPr>
              <a:t>Transformationsbegleitung mal anders.</a:t>
            </a:r>
          </a:p>
          <a:p>
            <a:r>
              <a:rPr lang="de-DE" sz="1200" b="0" i="0" dirty="0">
                <a:solidFill>
                  <a:srgbClr val="42423C"/>
                </a:solidFill>
                <a:effectLst/>
                <a:latin typeface="Fira Sans" panose="020B0503050000020004" pitchFamily="34" charset="0"/>
                <a:cs typeface="Calibri" panose="020F0502020204030204" pitchFamily="34" charset="0"/>
              </a:rPr>
              <a:t>Wir kennen Transformationsvorhaben als interne Angestellte.</a:t>
            </a:r>
            <a:br>
              <a:rPr lang="de-DE" sz="1200" b="0" i="0" dirty="0">
                <a:solidFill>
                  <a:srgbClr val="42423C"/>
                </a:solidFill>
                <a:effectLst/>
                <a:latin typeface="Fira Sans" panose="020B0503050000020004" pitchFamily="34" charset="0"/>
                <a:cs typeface="Calibri" panose="020F0502020204030204" pitchFamily="34" charset="0"/>
              </a:rPr>
            </a:br>
            <a:r>
              <a:rPr lang="de-DE" sz="1200" b="0" i="0" dirty="0">
                <a:solidFill>
                  <a:srgbClr val="42423C"/>
                </a:solidFill>
                <a:effectLst/>
                <a:latin typeface="Fira Sans" panose="020B0503050000020004" pitchFamily="34" charset="0"/>
                <a:cs typeface="Calibri" panose="020F0502020204030204" pitchFamily="34" charset="0"/>
              </a:rPr>
              <a:t>Daher wissen wir, wie diese wirklich gelingen können.</a:t>
            </a:r>
          </a:p>
          <a:p>
            <a:endParaRPr lang="de-DE" sz="1200" dirty="0">
              <a:solidFill>
                <a:srgbClr val="42423C"/>
              </a:solidFill>
              <a:latin typeface="Fira Sans" panose="020B0503050000020004" pitchFamily="34" charset="0"/>
              <a:cs typeface="Calibri" panose="020F0502020204030204" pitchFamily="34" charset="0"/>
            </a:endParaRPr>
          </a:p>
          <a:p>
            <a:endParaRPr lang="de-DE" sz="1200" b="0" i="0" dirty="0">
              <a:solidFill>
                <a:srgbClr val="42423C"/>
              </a:solidFill>
              <a:effectLst/>
              <a:latin typeface="Fira Sans" panose="020B0503050000020004" pitchFamily="34" charset="0"/>
              <a:cs typeface="Calibri" panose="020F0502020204030204" pitchFamily="34" charset="0"/>
            </a:endParaRPr>
          </a:p>
          <a:p>
            <a:endParaRPr lang="de-DE" sz="1200" b="0" i="0" dirty="0">
              <a:solidFill>
                <a:srgbClr val="42423C"/>
              </a:solidFill>
              <a:effectLst/>
              <a:latin typeface="Fira Sans" panose="020B0503050000020004" pitchFamily="34" charset="0"/>
              <a:cs typeface="Calibri" panose="020F0502020204030204" pitchFamily="34" charset="0"/>
            </a:endParaRPr>
          </a:p>
        </p:txBody>
      </p:sp>
      <p:pic>
        <p:nvPicPr>
          <p:cNvPr id="2070" name="Grafik 2069" descr="Winkegeste">
            <a:extLst>
              <a:ext uri="{FF2B5EF4-FFF2-40B4-BE49-F238E27FC236}">
                <a16:creationId xmlns:a16="http://schemas.microsoft.com/office/drawing/2014/main" id="{32B8A9C0-68C9-4C33-80FA-AAD8CADD937F}"/>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5566700" y="4781216"/>
            <a:ext cx="432000" cy="432000"/>
          </a:xfrm>
          <a:prstGeom prst="rect">
            <a:avLst/>
          </a:prstGeom>
          <a:ln>
            <a:noFill/>
          </a:ln>
        </p:spPr>
      </p:pic>
      <p:sp>
        <p:nvSpPr>
          <p:cNvPr id="4" name="Textfeld 3">
            <a:extLst>
              <a:ext uri="{FF2B5EF4-FFF2-40B4-BE49-F238E27FC236}">
                <a16:creationId xmlns:a16="http://schemas.microsoft.com/office/drawing/2014/main" id="{1C595503-E1E2-C6A5-6E92-EA5E70480274}"/>
              </a:ext>
            </a:extLst>
          </p:cNvPr>
          <p:cNvSpPr txBox="1"/>
          <p:nvPr/>
        </p:nvSpPr>
        <p:spPr>
          <a:xfrm>
            <a:off x="9374834" y="5691856"/>
            <a:ext cx="2090739" cy="877163"/>
          </a:xfrm>
          <a:prstGeom prst="rect">
            <a:avLst/>
          </a:prstGeom>
          <a:noFill/>
        </p:spPr>
        <p:txBody>
          <a:bodyPr wrap="square" rtlCol="0">
            <a:spAutoFit/>
          </a:bodyPr>
          <a:lstStyle/>
          <a:p>
            <a:r>
              <a:rPr lang="de-DE" sz="1200" dirty="0">
                <a:solidFill>
                  <a:prstClr val="black"/>
                </a:solidFill>
              </a:rPr>
              <a:t>Wir freuen uns auf dich!</a:t>
            </a:r>
          </a:p>
          <a:p>
            <a:r>
              <a:rPr lang="de-DE" sz="1400" dirty="0">
                <a:solidFill>
                  <a:prstClr val="black"/>
                </a:solidFill>
                <a:latin typeface="Brush Script MT" panose="03060802040406070304" pitchFamily="66" charset="0"/>
              </a:rPr>
              <a:t>Regina &amp; Sophie</a:t>
            </a:r>
          </a:p>
          <a:p>
            <a:r>
              <a:rPr lang="de-DE" sz="1100" dirty="0">
                <a:solidFill>
                  <a:prstClr val="black"/>
                </a:solidFill>
                <a:latin typeface="Calibri" panose="020F0502020204030204" pitchFamily="34" charset="0"/>
                <a:cs typeface="Calibri" panose="020F0502020204030204" pitchFamily="34" charset="0"/>
                <a:hlinkClick r:id="rId19"/>
              </a:rPr>
              <a:t>www.inspirationszone.de</a:t>
            </a:r>
            <a:endParaRPr lang="de-DE" sz="1100" dirty="0">
              <a:solidFill>
                <a:prstClr val="black"/>
              </a:solidFill>
              <a:latin typeface="Calibri" panose="020F0502020204030204" pitchFamily="34" charset="0"/>
              <a:cs typeface="Calibri" panose="020F0502020204030204" pitchFamily="34" charset="0"/>
            </a:endParaRPr>
          </a:p>
          <a:p>
            <a:endParaRPr lang="de-DE" sz="1400" dirty="0">
              <a:solidFill>
                <a:prstClr val="black"/>
              </a:solidFill>
              <a:latin typeface="Brush Script MT" panose="03060802040406070304" pitchFamily="66" charset="0"/>
            </a:endParaRPr>
          </a:p>
        </p:txBody>
      </p:sp>
      <p:grpSp>
        <p:nvGrpSpPr>
          <p:cNvPr id="35" name="Gruppieren 34">
            <a:extLst>
              <a:ext uri="{FF2B5EF4-FFF2-40B4-BE49-F238E27FC236}">
                <a16:creationId xmlns:a16="http://schemas.microsoft.com/office/drawing/2014/main" id="{0F06BF00-26B2-4E62-BE4A-24390B017822}"/>
              </a:ext>
            </a:extLst>
          </p:cNvPr>
          <p:cNvGrpSpPr/>
          <p:nvPr/>
        </p:nvGrpSpPr>
        <p:grpSpPr>
          <a:xfrm>
            <a:off x="278119" y="2965686"/>
            <a:ext cx="4393322" cy="2588232"/>
            <a:chOff x="278117" y="1313428"/>
            <a:chExt cx="7033801" cy="3631979"/>
          </a:xfrm>
        </p:grpSpPr>
        <p:grpSp>
          <p:nvGrpSpPr>
            <p:cNvPr id="36" name="Gruppieren 35">
              <a:extLst>
                <a:ext uri="{FF2B5EF4-FFF2-40B4-BE49-F238E27FC236}">
                  <a16:creationId xmlns:a16="http://schemas.microsoft.com/office/drawing/2014/main" id="{94ECFA0F-E41A-41B0-AA24-EF6DF01B2CB1}"/>
                </a:ext>
              </a:extLst>
            </p:cNvPr>
            <p:cNvGrpSpPr/>
            <p:nvPr/>
          </p:nvGrpSpPr>
          <p:grpSpPr>
            <a:xfrm>
              <a:off x="278117" y="1313428"/>
              <a:ext cx="7033801" cy="2999367"/>
              <a:chOff x="278117" y="1313428"/>
              <a:chExt cx="7033801" cy="2999367"/>
            </a:xfrm>
          </p:grpSpPr>
          <p:sp>
            <p:nvSpPr>
              <p:cNvPr id="42" name="Rechteck 41">
                <a:extLst>
                  <a:ext uri="{FF2B5EF4-FFF2-40B4-BE49-F238E27FC236}">
                    <a16:creationId xmlns:a16="http://schemas.microsoft.com/office/drawing/2014/main" id="{62062206-97EF-4770-BAAB-FB628DE2DCEA}"/>
                  </a:ext>
                </a:extLst>
              </p:cNvPr>
              <p:cNvSpPr/>
              <p:nvPr/>
            </p:nvSpPr>
            <p:spPr>
              <a:xfrm>
                <a:off x="278117" y="1313428"/>
                <a:ext cx="6590321" cy="262344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Fira Sans" panose="020B0503050000020004" pitchFamily="34" charset="0"/>
                </a:endParaRPr>
              </a:p>
            </p:txBody>
          </p:sp>
          <p:pic>
            <p:nvPicPr>
              <p:cNvPr id="45" name="Picture 2" descr="Regina Paesler-Schorling">
                <a:hlinkClick r:id="rId20"/>
                <a:extLst>
                  <a:ext uri="{FF2B5EF4-FFF2-40B4-BE49-F238E27FC236}">
                    <a16:creationId xmlns:a16="http://schemas.microsoft.com/office/drawing/2014/main" id="{8FA22AF5-7B18-4B38-BF44-C9B294B40835}"/>
                  </a:ext>
                </a:extLst>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a:stretch/>
            </p:blipFill>
            <p:spPr bwMode="auto">
              <a:xfrm>
                <a:off x="617589" y="1428572"/>
                <a:ext cx="1286360" cy="1190624"/>
              </a:xfrm>
              <a:custGeom>
                <a:avLst/>
                <a:gdLst>
                  <a:gd name="connsiteX0" fmla="*/ 0 w 1286360"/>
                  <a:gd name="connsiteY0" fmla="*/ 595312 h 1190624"/>
                  <a:gd name="connsiteX1" fmla="*/ 643180 w 1286360"/>
                  <a:gd name="connsiteY1" fmla="*/ 0 h 1190624"/>
                  <a:gd name="connsiteX2" fmla="*/ 1286360 w 1286360"/>
                  <a:gd name="connsiteY2" fmla="*/ 595312 h 1190624"/>
                  <a:gd name="connsiteX3" fmla="*/ 643180 w 1286360"/>
                  <a:gd name="connsiteY3" fmla="*/ 1190624 h 1190624"/>
                  <a:gd name="connsiteX4" fmla="*/ 0 w 1286360"/>
                  <a:gd name="connsiteY4" fmla="*/ 595312 h 11906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360" h="1190624" extrusionOk="0">
                    <a:moveTo>
                      <a:pt x="0" y="595312"/>
                    </a:moveTo>
                    <a:cubicBezTo>
                      <a:pt x="8797" y="200355"/>
                      <a:pt x="302122" y="11407"/>
                      <a:pt x="643180" y="0"/>
                    </a:cubicBezTo>
                    <a:cubicBezTo>
                      <a:pt x="963405" y="-13231"/>
                      <a:pt x="1299327" y="221062"/>
                      <a:pt x="1286360" y="595312"/>
                    </a:cubicBezTo>
                    <a:cubicBezTo>
                      <a:pt x="1292998" y="919706"/>
                      <a:pt x="985976" y="1222279"/>
                      <a:pt x="643180" y="1190624"/>
                    </a:cubicBezTo>
                    <a:cubicBezTo>
                      <a:pt x="283203" y="1206250"/>
                      <a:pt x="12790" y="912844"/>
                      <a:pt x="0" y="595312"/>
                    </a:cubicBezTo>
                    <a:close/>
                  </a:path>
                </a:pathLst>
              </a:custGeom>
              <a:noFill/>
              <a:ln w="28575">
                <a:solidFill>
                  <a:srgbClr val="FFFF00"/>
                </a:solidFill>
                <a:extLst>
                  <a:ext uri="{C807C97D-BFC1-408E-A445-0C87EB9F89A2}">
                    <ask:lineSketchStyleProps xmlns:ask="http://schemas.microsoft.com/office/drawing/2018/sketchyshapes" sd="4266498984">
                      <a:prstGeom prst="ellipse">
                        <a:avLst/>
                      </a:prstGeom>
                      <ask:type>
                        <ask:lineSketchScribble/>
                      </ask:type>
                    </ask:lineSketchStyleProps>
                  </a:ext>
                </a:extLst>
              </a:ln>
              <a:extLst>
                <a:ext uri="{909E8E84-426E-40DD-AFC4-6F175D3DCCD1}">
                  <a14:hiddenFill xmlns:a14="http://schemas.microsoft.com/office/drawing/2010/main">
                    <a:solidFill>
                      <a:srgbClr val="FFFFFF"/>
                    </a:solidFill>
                  </a14:hiddenFill>
                </a:ext>
              </a:extLst>
            </p:spPr>
          </p:pic>
          <p:pic>
            <p:nvPicPr>
              <p:cNvPr id="47" name="Picture 3" descr="Sophie Landes">
                <a:hlinkClick r:id="rId22"/>
                <a:extLst>
                  <a:ext uri="{FF2B5EF4-FFF2-40B4-BE49-F238E27FC236}">
                    <a16:creationId xmlns:a16="http://schemas.microsoft.com/office/drawing/2014/main" id="{7A2BDAAF-DAB5-4252-9FEB-620E5104F0A8}"/>
                  </a:ext>
                </a:extLst>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617588" y="2746242"/>
                <a:ext cx="1317639" cy="1190624"/>
              </a:xfrm>
              <a:custGeom>
                <a:avLst/>
                <a:gdLst>
                  <a:gd name="connsiteX0" fmla="*/ 0 w 1317639"/>
                  <a:gd name="connsiteY0" fmla="*/ 595312 h 1190624"/>
                  <a:gd name="connsiteX1" fmla="*/ 658820 w 1317639"/>
                  <a:gd name="connsiteY1" fmla="*/ 0 h 1190624"/>
                  <a:gd name="connsiteX2" fmla="*/ 1317640 w 1317639"/>
                  <a:gd name="connsiteY2" fmla="*/ 595312 h 1190624"/>
                  <a:gd name="connsiteX3" fmla="*/ 658820 w 1317639"/>
                  <a:gd name="connsiteY3" fmla="*/ 1190624 h 1190624"/>
                  <a:gd name="connsiteX4" fmla="*/ 0 w 1317639"/>
                  <a:gd name="connsiteY4" fmla="*/ 595312 h 11906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7639" h="1190624" extrusionOk="0">
                    <a:moveTo>
                      <a:pt x="0" y="595312"/>
                    </a:moveTo>
                    <a:cubicBezTo>
                      <a:pt x="6524" y="217458"/>
                      <a:pt x="325436" y="24546"/>
                      <a:pt x="658820" y="0"/>
                    </a:cubicBezTo>
                    <a:cubicBezTo>
                      <a:pt x="987682" y="-13231"/>
                      <a:pt x="1330607" y="221062"/>
                      <a:pt x="1317640" y="595312"/>
                    </a:cubicBezTo>
                    <a:cubicBezTo>
                      <a:pt x="1339872" y="909399"/>
                      <a:pt x="984165" y="1288755"/>
                      <a:pt x="658820" y="1190624"/>
                    </a:cubicBezTo>
                    <a:cubicBezTo>
                      <a:pt x="290206" y="1206250"/>
                      <a:pt x="12790" y="912844"/>
                      <a:pt x="0" y="595312"/>
                    </a:cubicBezTo>
                    <a:close/>
                  </a:path>
                </a:pathLst>
              </a:custGeom>
              <a:noFill/>
              <a:ln w="28575">
                <a:solidFill>
                  <a:srgbClr val="FFFF00"/>
                </a:solidFill>
                <a:extLst>
                  <a:ext uri="{C807C97D-BFC1-408E-A445-0C87EB9F89A2}">
                    <ask:lineSketchStyleProps xmlns:ask="http://schemas.microsoft.com/office/drawing/2018/sketchyshapes" sd="4266498984">
                      <a:prstGeom prst="ellipse">
                        <a:avLst/>
                      </a:prstGeom>
                      <ask:type>
                        <ask:lineSketchScribble/>
                      </ask:type>
                    </ask:lineSketchStyleProps>
                  </a:ext>
                </a:extLst>
              </a:ln>
              <a:extLst>
                <a:ext uri="{909E8E84-426E-40DD-AFC4-6F175D3DCCD1}">
                  <a14:hiddenFill xmlns:a14="http://schemas.microsoft.com/office/drawing/2010/main">
                    <a:solidFill>
                      <a:srgbClr val="FFFFFF"/>
                    </a:solidFill>
                  </a14:hiddenFill>
                </a:ext>
              </a:extLst>
            </p:spPr>
          </p:pic>
          <p:sp>
            <p:nvSpPr>
              <p:cNvPr id="48" name="Textfeld 47">
                <a:extLst>
                  <a:ext uri="{FF2B5EF4-FFF2-40B4-BE49-F238E27FC236}">
                    <a16:creationId xmlns:a16="http://schemas.microsoft.com/office/drawing/2014/main" id="{FD950860-56E4-4EEC-AE95-A402DE6D684F}"/>
                  </a:ext>
                </a:extLst>
              </p:cNvPr>
              <p:cNvSpPr txBox="1"/>
              <p:nvPr/>
            </p:nvSpPr>
            <p:spPr>
              <a:xfrm>
                <a:off x="1992863" y="1488485"/>
                <a:ext cx="4712522" cy="1207444"/>
              </a:xfrm>
              <a:prstGeom prst="rect">
                <a:avLst/>
              </a:prstGeom>
              <a:noFill/>
            </p:spPr>
            <p:txBody>
              <a:bodyPr wrap="square">
                <a:spAutoFit/>
              </a:bodyPr>
              <a:lstStyle/>
              <a:p>
                <a:r>
                  <a:rPr lang="de-DE" sz="1400" b="1" dirty="0">
                    <a:solidFill>
                      <a:srgbClr val="42423C"/>
                    </a:solidFill>
                    <a:latin typeface="Fira Sans" panose="020B0503050000020004" pitchFamily="34" charset="0"/>
                  </a:rPr>
                  <a:t>Regina </a:t>
                </a:r>
                <a:r>
                  <a:rPr lang="de-DE" sz="1400" dirty="0" err="1">
                    <a:solidFill>
                      <a:srgbClr val="42423C"/>
                    </a:solidFill>
                    <a:latin typeface="Fira Sans" panose="020B0503050000020004" pitchFamily="34" charset="0"/>
                  </a:rPr>
                  <a:t>Peasler-Schorling</a:t>
                </a:r>
                <a:endParaRPr lang="de-DE" sz="1400" dirty="0">
                  <a:solidFill>
                    <a:srgbClr val="42423C"/>
                  </a:solidFill>
                  <a:latin typeface="Fira Sans" panose="020B0503050000020004" pitchFamily="34" charset="0"/>
                </a:endParaRPr>
              </a:p>
              <a:p>
                <a:r>
                  <a:rPr lang="de-DE" sz="1100" dirty="0">
                    <a:solidFill>
                      <a:srgbClr val="42423C"/>
                    </a:solidFill>
                    <a:latin typeface="Fira Sans" panose="020B0503050000020004" pitchFamily="34" charset="0"/>
                  </a:rPr>
                  <a:t>Transformationsmanagerin </a:t>
                </a:r>
              </a:p>
              <a:p>
                <a:r>
                  <a:rPr lang="de-DE" sz="1100" dirty="0">
                    <a:solidFill>
                      <a:srgbClr val="42423C"/>
                    </a:solidFill>
                    <a:latin typeface="Fira Sans" panose="020B0503050000020004" pitchFamily="34" charset="0"/>
                  </a:rPr>
                  <a:t>Innenbehörde  Hamburg</a:t>
                </a:r>
              </a:p>
              <a:p>
                <a:r>
                  <a:rPr lang="de-DE" sz="1100" dirty="0">
                    <a:solidFill>
                      <a:srgbClr val="42423C"/>
                    </a:solidFill>
                    <a:latin typeface="Fira Sans" panose="020B0503050000020004" pitchFamily="34" charset="0"/>
                  </a:rPr>
                  <a:t>Gründerin der Inspirationszone</a:t>
                </a:r>
              </a:p>
            </p:txBody>
          </p:sp>
          <p:sp>
            <p:nvSpPr>
              <p:cNvPr id="53" name="Textfeld 52">
                <a:extLst>
                  <a:ext uri="{FF2B5EF4-FFF2-40B4-BE49-F238E27FC236}">
                    <a16:creationId xmlns:a16="http://schemas.microsoft.com/office/drawing/2014/main" id="{60B63356-7430-4F1B-9433-4ADC03CE3FDE}"/>
                  </a:ext>
                </a:extLst>
              </p:cNvPr>
              <p:cNvSpPr txBox="1"/>
              <p:nvPr/>
            </p:nvSpPr>
            <p:spPr>
              <a:xfrm>
                <a:off x="1992863" y="2854750"/>
                <a:ext cx="4582391" cy="1458045"/>
              </a:xfrm>
              <a:prstGeom prst="rect">
                <a:avLst/>
              </a:prstGeom>
              <a:noFill/>
            </p:spPr>
            <p:txBody>
              <a:bodyPr wrap="square">
                <a:spAutoFit/>
              </a:bodyPr>
              <a:lstStyle/>
              <a:p>
                <a:r>
                  <a:rPr lang="de-DE" sz="1400" b="1" dirty="0">
                    <a:solidFill>
                      <a:srgbClr val="42423C"/>
                    </a:solidFill>
                    <a:latin typeface="Fira Sans" panose="020B0503050000020004" pitchFamily="34" charset="0"/>
                  </a:rPr>
                  <a:t>Sophie </a:t>
                </a:r>
                <a:r>
                  <a:rPr lang="de-DE" sz="1400" dirty="0">
                    <a:solidFill>
                      <a:srgbClr val="42423C"/>
                    </a:solidFill>
                    <a:latin typeface="Fira Sans" panose="020B0503050000020004" pitchFamily="34" charset="0"/>
                  </a:rPr>
                  <a:t>Landes</a:t>
                </a:r>
              </a:p>
              <a:p>
                <a:r>
                  <a:rPr lang="de-DE" sz="1100" dirty="0">
                    <a:solidFill>
                      <a:srgbClr val="42423C"/>
                    </a:solidFill>
                    <a:latin typeface="Fira Sans" panose="020B0503050000020004" pitchFamily="34" charset="0"/>
                  </a:rPr>
                  <a:t>Referentin für Organisationsentwicklung HAMBURG WASSER  </a:t>
                </a:r>
              </a:p>
              <a:p>
                <a:r>
                  <a:rPr lang="de-DE" sz="1100" dirty="0">
                    <a:solidFill>
                      <a:srgbClr val="42423C"/>
                    </a:solidFill>
                    <a:latin typeface="Fira Sans" panose="020B0503050000020004" pitchFamily="34" charset="0"/>
                  </a:rPr>
                  <a:t>Gründerin der Inspirationszone</a:t>
                </a:r>
              </a:p>
              <a:p>
                <a:endParaRPr lang="de-DE" sz="1100" dirty="0">
                  <a:solidFill>
                    <a:srgbClr val="42423C"/>
                  </a:solidFill>
                  <a:latin typeface="Fira Sans" panose="020B0503050000020004" pitchFamily="34" charset="0"/>
                </a:endParaRPr>
              </a:p>
            </p:txBody>
          </p:sp>
          <p:sp>
            <p:nvSpPr>
              <p:cNvPr id="56" name="Rechteck 55">
                <a:extLst>
                  <a:ext uri="{FF2B5EF4-FFF2-40B4-BE49-F238E27FC236}">
                    <a16:creationId xmlns:a16="http://schemas.microsoft.com/office/drawing/2014/main" id="{E76CC700-BA5E-4261-A939-78C4EB9562BD}"/>
                  </a:ext>
                </a:extLst>
              </p:cNvPr>
              <p:cNvSpPr/>
              <p:nvPr/>
            </p:nvSpPr>
            <p:spPr>
              <a:xfrm>
                <a:off x="1826312" y="1856843"/>
                <a:ext cx="534590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200" dirty="0">
                    <a:solidFill>
                      <a:srgbClr val="42423C"/>
                    </a:solidFill>
                    <a:latin typeface="Fira Sans" panose="020B0503050000020004" pitchFamily="34" charset="0"/>
                  </a:rPr>
                  <a:t>            </a:t>
                </a:r>
              </a:p>
            </p:txBody>
          </p:sp>
          <p:sp>
            <p:nvSpPr>
              <p:cNvPr id="58" name="Rechteck 57">
                <a:extLst>
                  <a:ext uri="{FF2B5EF4-FFF2-40B4-BE49-F238E27FC236}">
                    <a16:creationId xmlns:a16="http://schemas.microsoft.com/office/drawing/2014/main" id="{C95B66E9-87F4-44E2-9013-E590AC811F21}"/>
                  </a:ext>
                </a:extLst>
              </p:cNvPr>
              <p:cNvSpPr/>
              <p:nvPr/>
            </p:nvSpPr>
            <p:spPr>
              <a:xfrm>
                <a:off x="1966013" y="3231845"/>
                <a:ext cx="5345905" cy="3693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200" dirty="0">
                    <a:solidFill>
                      <a:srgbClr val="42423C"/>
                    </a:solidFill>
                    <a:latin typeface="Fira Sans" panose="020B0503050000020004" pitchFamily="34" charset="0"/>
                  </a:rPr>
                  <a:t>       </a:t>
                </a:r>
              </a:p>
            </p:txBody>
          </p:sp>
        </p:grpSp>
        <p:sp>
          <p:nvSpPr>
            <p:cNvPr id="37" name="Rechteck 36">
              <a:extLst>
                <a:ext uri="{FF2B5EF4-FFF2-40B4-BE49-F238E27FC236}">
                  <a16:creationId xmlns:a16="http://schemas.microsoft.com/office/drawing/2014/main" id="{9A8482A3-17D3-41D1-B4A8-B78021808E84}"/>
                </a:ext>
              </a:extLst>
            </p:cNvPr>
            <p:cNvSpPr/>
            <p:nvPr/>
          </p:nvSpPr>
          <p:spPr>
            <a:xfrm>
              <a:off x="1784906" y="4576075"/>
              <a:ext cx="534590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de-DE" sz="1200" dirty="0">
                <a:solidFill>
                  <a:srgbClr val="42423C"/>
                </a:solidFill>
                <a:latin typeface="Fira Sans" panose="020B0503050000020004" pitchFamily="34" charset="0"/>
              </a:endParaRPr>
            </a:p>
          </p:txBody>
        </p:sp>
      </p:grpSp>
    </p:spTree>
    <p:extLst>
      <p:ext uri="{BB962C8B-B14F-4D97-AF65-F5344CB8AC3E}">
        <p14:creationId xmlns:p14="http://schemas.microsoft.com/office/powerpoint/2010/main" val="1242155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hteck 25">
            <a:extLst>
              <a:ext uri="{FF2B5EF4-FFF2-40B4-BE49-F238E27FC236}">
                <a16:creationId xmlns:a16="http://schemas.microsoft.com/office/drawing/2014/main" id="{8D2EFF59-E15C-4E46-BE01-40ABE35AB1E1}"/>
              </a:ext>
            </a:extLst>
          </p:cNvPr>
          <p:cNvSpPr/>
          <p:nvPr/>
        </p:nvSpPr>
        <p:spPr>
          <a:xfrm>
            <a:off x="0" y="-44548"/>
            <a:ext cx="6800763" cy="694709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dirty="0">
              <a:solidFill>
                <a:prstClr val="white"/>
              </a:solidFill>
            </a:endParaRPr>
          </a:p>
        </p:txBody>
      </p:sp>
      <p:sp>
        <p:nvSpPr>
          <p:cNvPr id="4" name="Ellipse 3">
            <a:extLst>
              <a:ext uri="{FF2B5EF4-FFF2-40B4-BE49-F238E27FC236}">
                <a16:creationId xmlns:a16="http://schemas.microsoft.com/office/drawing/2014/main" id="{EA5BD6D8-F07E-010A-08D6-DB3077F5E8AA}"/>
              </a:ext>
            </a:extLst>
          </p:cNvPr>
          <p:cNvSpPr/>
          <p:nvPr/>
        </p:nvSpPr>
        <p:spPr>
          <a:xfrm>
            <a:off x="569557" y="4583095"/>
            <a:ext cx="1080000" cy="1080000"/>
          </a:xfrm>
          <a:prstGeom prst="ellipse">
            <a:avLst/>
          </a:prstGeom>
          <a:solidFill>
            <a:srgbClr val="F8E708"/>
          </a:solidFill>
          <a:ln>
            <a:solidFill>
              <a:srgbClr val="F8E708"/>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dirty="0">
              <a:solidFill>
                <a:prstClr val="white"/>
              </a:solidFill>
            </a:endParaRPr>
          </a:p>
        </p:txBody>
      </p:sp>
      <p:sp>
        <p:nvSpPr>
          <p:cNvPr id="11" name="Ellipse 10">
            <a:extLst>
              <a:ext uri="{FF2B5EF4-FFF2-40B4-BE49-F238E27FC236}">
                <a16:creationId xmlns:a16="http://schemas.microsoft.com/office/drawing/2014/main" id="{AACC39B9-1236-44E3-A62F-EB91607F81AC}"/>
              </a:ext>
            </a:extLst>
          </p:cNvPr>
          <p:cNvSpPr/>
          <p:nvPr/>
        </p:nvSpPr>
        <p:spPr>
          <a:xfrm>
            <a:off x="617981" y="1145824"/>
            <a:ext cx="1080000" cy="1080000"/>
          </a:xfrm>
          <a:prstGeom prst="ellipse">
            <a:avLst/>
          </a:prstGeom>
          <a:solidFill>
            <a:srgbClr val="F8E708"/>
          </a:solidFill>
          <a:ln>
            <a:solidFill>
              <a:srgbClr val="F8E708"/>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a-ET" dirty="0">
              <a:solidFill>
                <a:prstClr val="white"/>
              </a:solidFill>
            </a:endParaRPr>
          </a:p>
        </p:txBody>
      </p:sp>
      <p:sp>
        <p:nvSpPr>
          <p:cNvPr id="38" name="Textfeld 37">
            <a:extLst>
              <a:ext uri="{FF2B5EF4-FFF2-40B4-BE49-F238E27FC236}">
                <a16:creationId xmlns:a16="http://schemas.microsoft.com/office/drawing/2014/main" id="{D81E952F-944A-4A5F-AF71-CB57ECDFEB8D}"/>
              </a:ext>
            </a:extLst>
          </p:cNvPr>
          <p:cNvSpPr txBox="1"/>
          <p:nvPr/>
        </p:nvSpPr>
        <p:spPr>
          <a:xfrm>
            <a:off x="2130081" y="476613"/>
            <a:ext cx="3528932" cy="2508379"/>
          </a:xfrm>
          <a:prstGeom prst="rect">
            <a:avLst/>
          </a:prstGeom>
          <a:solidFill>
            <a:srgbClr val="F8E708"/>
          </a:solidFill>
        </p:spPr>
        <p:txBody>
          <a:bodyPr wrap="square" rtlCol="0">
            <a:spAutoFit/>
          </a:bodyPr>
          <a:lstStyle/>
          <a:p>
            <a:pPr algn="ctr"/>
            <a:r>
              <a:rPr lang="de-DE" sz="2400" b="1" dirty="0">
                <a:latin typeface="Fira Sans" panose="020B0503050000020004" pitchFamily="34" charset="0"/>
              </a:rPr>
              <a:t>Kennenlernen und Verstehen</a:t>
            </a:r>
          </a:p>
          <a:p>
            <a:pPr algn="ctr"/>
            <a:endParaRPr lang="de-DE" sz="1100" b="1" dirty="0">
              <a:latin typeface="Fira Sans" panose="020B0503050000020004" pitchFamily="34" charset="0"/>
            </a:endParaRPr>
          </a:p>
          <a:p>
            <a:pPr marL="285750" indent="-285750">
              <a:buFont typeface="Arial" panose="020B0604020202020204" pitchFamily="34" charset="0"/>
              <a:buChar char="•"/>
            </a:pPr>
            <a:r>
              <a:rPr lang="de-DE" sz="1400" dirty="0">
                <a:latin typeface="Fira Sans" panose="020B0503050000020004" pitchFamily="34" charset="0"/>
              </a:rPr>
              <a:t>Einführung in das Spiral Dynamics Modell (Beck &amp; Cowan)</a:t>
            </a:r>
          </a:p>
          <a:p>
            <a:pPr marL="285750" indent="-285750">
              <a:buFont typeface="Arial" panose="020B0604020202020204" pitchFamily="34" charset="0"/>
              <a:buChar char="•"/>
            </a:pPr>
            <a:r>
              <a:rPr lang="de-DE" sz="1400" dirty="0">
                <a:latin typeface="Fira Sans" panose="020B0503050000020004" pitchFamily="34" charset="0"/>
              </a:rPr>
              <a:t>Kennenlernen und Reflexion der 8 Werteschwerpunkte</a:t>
            </a:r>
          </a:p>
          <a:p>
            <a:pPr marL="285750" indent="-285750">
              <a:buFont typeface="Arial" panose="020B0604020202020204" pitchFamily="34" charset="0"/>
              <a:buChar char="•"/>
            </a:pPr>
            <a:r>
              <a:rPr lang="de-DE" sz="1400" dirty="0">
                <a:latin typeface="Fira Sans" panose="020B0503050000020004" pitchFamily="34" charset="0"/>
              </a:rPr>
              <a:t>Selbsttest – wie sieht meine Spirale aus?</a:t>
            </a:r>
          </a:p>
          <a:p>
            <a:pPr marL="285750" indent="-285750">
              <a:buFont typeface="Arial" panose="020B0604020202020204" pitchFamily="34" charset="0"/>
              <a:buChar char="•"/>
            </a:pPr>
            <a:endParaRPr lang="de-DE" sz="1400" dirty="0">
              <a:latin typeface="Fira Sans" panose="020B0503050000020004" pitchFamily="34" charset="0"/>
            </a:endParaRPr>
          </a:p>
        </p:txBody>
      </p:sp>
      <p:sp>
        <p:nvSpPr>
          <p:cNvPr id="55" name="Textfeld 54">
            <a:extLst>
              <a:ext uri="{FF2B5EF4-FFF2-40B4-BE49-F238E27FC236}">
                <a16:creationId xmlns:a16="http://schemas.microsoft.com/office/drawing/2014/main" id="{A5FAA51F-E9A4-4E53-BB86-1416CB678B45}"/>
              </a:ext>
            </a:extLst>
          </p:cNvPr>
          <p:cNvSpPr txBox="1"/>
          <p:nvPr/>
        </p:nvSpPr>
        <p:spPr>
          <a:xfrm>
            <a:off x="2127318" y="3823655"/>
            <a:ext cx="3499522" cy="2492990"/>
          </a:xfrm>
          <a:prstGeom prst="rect">
            <a:avLst/>
          </a:prstGeom>
          <a:solidFill>
            <a:srgbClr val="F8E708"/>
          </a:solidFill>
        </p:spPr>
        <p:txBody>
          <a:bodyPr wrap="square" rtlCol="0">
            <a:spAutoFit/>
          </a:bodyPr>
          <a:lstStyle/>
          <a:p>
            <a:endParaRPr lang="de-DE" sz="200" b="1" dirty="0">
              <a:solidFill>
                <a:prstClr val="black"/>
              </a:solidFill>
              <a:latin typeface="Fira Sans" panose="020B0503050000020004" pitchFamily="34" charset="0"/>
            </a:endParaRPr>
          </a:p>
          <a:p>
            <a:pPr algn="ctr"/>
            <a:r>
              <a:rPr lang="de-DE" sz="2400" b="1" dirty="0">
                <a:latin typeface="Fira Sans" panose="020B0503050000020004" pitchFamily="34" charset="0"/>
              </a:rPr>
              <a:t>Reflektieren und Gestalten</a:t>
            </a:r>
          </a:p>
          <a:p>
            <a:pPr algn="ctr"/>
            <a:endParaRPr lang="de-DE" sz="1100" b="1" dirty="0">
              <a:solidFill>
                <a:schemeClr val="accent2"/>
              </a:solidFill>
              <a:latin typeface="Fira Sans" panose="020B0503050000020004" pitchFamily="34" charset="0"/>
            </a:endParaRPr>
          </a:p>
          <a:p>
            <a:pPr marL="285750" indent="-285750">
              <a:buFont typeface="Arial" panose="020B0604020202020204" pitchFamily="34" charset="0"/>
              <a:buChar char="•"/>
            </a:pPr>
            <a:r>
              <a:rPr lang="de-DE" sz="1400" dirty="0">
                <a:latin typeface="Fira Sans" panose="020B0503050000020004" pitchFamily="34" charset="0"/>
              </a:rPr>
              <a:t>Das Gelingen von Veränderungen in den versch. Werteschwerpunkten</a:t>
            </a:r>
          </a:p>
          <a:p>
            <a:pPr marL="285750" indent="-285750">
              <a:buFont typeface="Arial" panose="020B0604020202020204" pitchFamily="34" charset="0"/>
              <a:buChar char="•"/>
            </a:pPr>
            <a:r>
              <a:rPr lang="de-DE" sz="1400" dirty="0">
                <a:latin typeface="Fira Sans" panose="020B0503050000020004" pitchFamily="34" charset="0"/>
              </a:rPr>
              <a:t>Bedürfnisse der anderen erkennen</a:t>
            </a:r>
          </a:p>
          <a:p>
            <a:pPr marL="285750" indent="-285750">
              <a:buFont typeface="Arial" panose="020B0604020202020204" pitchFamily="34" charset="0"/>
              <a:buChar char="•"/>
            </a:pPr>
            <a:r>
              <a:rPr lang="de-DE" sz="1400" dirty="0">
                <a:latin typeface="Fira Sans" panose="020B0503050000020004" pitchFamily="34" charset="0"/>
              </a:rPr>
              <a:t>Übungen zur horizontalen und vertikalen Entwicklung</a:t>
            </a:r>
          </a:p>
          <a:p>
            <a:pPr marL="285750" indent="-285750">
              <a:buFont typeface="Arial" panose="020B0604020202020204" pitchFamily="34" charset="0"/>
              <a:buChar char="•"/>
            </a:pPr>
            <a:r>
              <a:rPr lang="de-DE" sz="1400" dirty="0">
                <a:latin typeface="Fira Sans" panose="020B0503050000020004" pitchFamily="34" charset="0"/>
              </a:rPr>
              <a:t>Reflexion von eigenen Praxisfällen</a:t>
            </a:r>
            <a:endParaRPr lang="de-DE" sz="1100" dirty="0">
              <a:solidFill>
                <a:prstClr val="black"/>
              </a:solidFill>
              <a:latin typeface="Fira Sans" panose="020B0503050000020004" pitchFamily="34" charset="0"/>
            </a:endParaRPr>
          </a:p>
          <a:p>
            <a:pPr marL="171450" indent="-171450">
              <a:buFont typeface="Arial" panose="020B0604020202020204" pitchFamily="34" charset="0"/>
              <a:buChar char="•"/>
            </a:pPr>
            <a:endParaRPr lang="de-DE" sz="1100" dirty="0">
              <a:solidFill>
                <a:prstClr val="black"/>
              </a:solidFill>
              <a:latin typeface="Fira Sans" panose="020B0503050000020004" pitchFamily="34" charset="0"/>
            </a:endParaRPr>
          </a:p>
        </p:txBody>
      </p:sp>
      <p:sp>
        <p:nvSpPr>
          <p:cNvPr id="3" name="Textfeld 2">
            <a:extLst>
              <a:ext uri="{FF2B5EF4-FFF2-40B4-BE49-F238E27FC236}">
                <a16:creationId xmlns:a16="http://schemas.microsoft.com/office/drawing/2014/main" id="{6AE7F5F9-95EA-89AA-D49F-139ED1876E41}"/>
              </a:ext>
            </a:extLst>
          </p:cNvPr>
          <p:cNvSpPr txBox="1"/>
          <p:nvPr/>
        </p:nvSpPr>
        <p:spPr>
          <a:xfrm>
            <a:off x="-3945457" y="519883"/>
            <a:ext cx="5595014" cy="584775"/>
          </a:xfrm>
          <a:prstGeom prst="rect">
            <a:avLst/>
          </a:prstGeom>
          <a:noFill/>
          <a:effectLst>
            <a:outerShdw blurRad="50800" dist="38100" dir="2700000" algn="tl" rotWithShape="0">
              <a:prstClr val="black">
                <a:alpha val="40000"/>
              </a:prstClr>
            </a:outerShdw>
          </a:effectLst>
        </p:spPr>
        <p:txBody>
          <a:bodyPr wrap="square" rtlCol="0">
            <a:spAutoFit/>
          </a:bodyPr>
          <a:lstStyle/>
          <a:p>
            <a:pPr algn="r"/>
            <a:r>
              <a:rPr lang="de-DE" sz="3200" b="1" dirty="0">
                <a:solidFill>
                  <a:srgbClr val="F8E708"/>
                </a:solidFill>
              </a:rPr>
              <a:t>Tag 1</a:t>
            </a:r>
          </a:p>
        </p:txBody>
      </p:sp>
      <p:sp>
        <p:nvSpPr>
          <p:cNvPr id="7" name="Textfeld 6">
            <a:extLst>
              <a:ext uri="{FF2B5EF4-FFF2-40B4-BE49-F238E27FC236}">
                <a16:creationId xmlns:a16="http://schemas.microsoft.com/office/drawing/2014/main" id="{F8E20C69-8307-6199-C46D-9B5EBB3D85BC}"/>
              </a:ext>
            </a:extLst>
          </p:cNvPr>
          <p:cNvSpPr txBox="1"/>
          <p:nvPr/>
        </p:nvSpPr>
        <p:spPr>
          <a:xfrm>
            <a:off x="-3945457" y="3970293"/>
            <a:ext cx="5595014" cy="584775"/>
          </a:xfrm>
          <a:prstGeom prst="rect">
            <a:avLst/>
          </a:prstGeom>
          <a:noFill/>
          <a:effectLst>
            <a:outerShdw blurRad="50800" dist="38100" dir="2700000" algn="tl" rotWithShape="0">
              <a:prstClr val="black">
                <a:alpha val="40000"/>
              </a:prstClr>
            </a:outerShdw>
          </a:effectLst>
        </p:spPr>
        <p:txBody>
          <a:bodyPr wrap="square" rtlCol="0">
            <a:spAutoFit/>
          </a:bodyPr>
          <a:lstStyle/>
          <a:p>
            <a:pPr algn="r"/>
            <a:r>
              <a:rPr lang="de-DE" sz="3200" b="1" dirty="0">
                <a:solidFill>
                  <a:srgbClr val="F8E708"/>
                </a:solidFill>
              </a:rPr>
              <a:t>Tag 2</a:t>
            </a:r>
          </a:p>
        </p:txBody>
      </p:sp>
      <p:pic>
        <p:nvPicPr>
          <p:cNvPr id="13" name="Grafik 12">
            <a:extLst>
              <a:ext uri="{FF2B5EF4-FFF2-40B4-BE49-F238E27FC236}">
                <a16:creationId xmlns:a16="http://schemas.microsoft.com/office/drawing/2014/main" id="{FC7C160C-1A37-D8BD-A435-BB432A4B5606}"/>
              </a:ext>
            </a:extLst>
          </p:cNvPr>
          <p:cNvPicPr>
            <a:picLocks noChangeAspect="1"/>
          </p:cNvPicPr>
          <p:nvPr/>
        </p:nvPicPr>
        <p:blipFill>
          <a:blip r:embed="rId3">
            <a:clrChange>
              <a:clrFrom>
                <a:srgbClr val="FFFFFC"/>
              </a:clrFrom>
              <a:clrTo>
                <a:srgbClr val="FFFFFC">
                  <a:alpha val="0"/>
                </a:srgbClr>
              </a:clrTo>
            </a:clrChange>
          </a:blip>
          <a:stretch>
            <a:fillRect/>
          </a:stretch>
        </p:blipFill>
        <p:spPr>
          <a:xfrm>
            <a:off x="8500436" y="211062"/>
            <a:ext cx="3580896" cy="687243"/>
          </a:xfrm>
          <a:prstGeom prst="rect">
            <a:avLst/>
          </a:prstGeom>
        </p:spPr>
      </p:pic>
      <p:pic>
        <p:nvPicPr>
          <p:cNvPr id="5" name="Grafik 4">
            <a:extLst>
              <a:ext uri="{FF2B5EF4-FFF2-40B4-BE49-F238E27FC236}">
                <a16:creationId xmlns:a16="http://schemas.microsoft.com/office/drawing/2014/main" id="{D89B87AA-1686-3643-8802-C3925DFAEC35}"/>
              </a:ext>
            </a:extLst>
          </p:cNvPr>
          <p:cNvPicPr>
            <a:picLocks noChangeAspect="1"/>
          </p:cNvPicPr>
          <p:nvPr/>
        </p:nvPicPr>
        <p:blipFill>
          <a:blip r:embed="rId4">
            <a:duotone>
              <a:schemeClr val="bg2">
                <a:shade val="45000"/>
                <a:satMod val="135000"/>
              </a:schemeClr>
              <a:prstClr val="white"/>
            </a:duotone>
          </a:blip>
          <a:stretch>
            <a:fillRect/>
          </a:stretch>
        </p:blipFill>
        <p:spPr>
          <a:xfrm>
            <a:off x="804846" y="1297633"/>
            <a:ext cx="739457" cy="739457"/>
          </a:xfrm>
          <a:prstGeom prst="rect">
            <a:avLst/>
          </a:prstGeom>
        </p:spPr>
      </p:pic>
      <p:pic>
        <p:nvPicPr>
          <p:cNvPr id="10" name="Grafik 9" descr="gezeichnete Figur Silhouette">
            <a:extLst>
              <a:ext uri="{FF2B5EF4-FFF2-40B4-BE49-F238E27FC236}">
                <a16:creationId xmlns:a16="http://schemas.microsoft.com/office/drawing/2014/main" id="{04A24E2C-A4FD-8B06-42E2-0559E20EE46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52357" y="4695320"/>
            <a:ext cx="914400" cy="914400"/>
          </a:xfrm>
          <a:prstGeom prst="rect">
            <a:avLst/>
          </a:prstGeom>
        </p:spPr>
      </p:pic>
      <p:pic>
        <p:nvPicPr>
          <p:cNvPr id="14" name="Grafik 13">
            <a:extLst>
              <a:ext uri="{FF2B5EF4-FFF2-40B4-BE49-F238E27FC236}">
                <a16:creationId xmlns:a16="http://schemas.microsoft.com/office/drawing/2014/main" id="{DE7B53B3-3698-BB38-83FB-483E83A23E72}"/>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713044" y="2430361"/>
            <a:ext cx="4959678" cy="4077492"/>
          </a:xfrm>
          <a:prstGeom prst="rect">
            <a:avLst/>
          </a:prstGeom>
        </p:spPr>
      </p:pic>
      <p:sp>
        <p:nvSpPr>
          <p:cNvPr id="2" name="Textfeld 1">
            <a:extLst>
              <a:ext uri="{FF2B5EF4-FFF2-40B4-BE49-F238E27FC236}">
                <a16:creationId xmlns:a16="http://schemas.microsoft.com/office/drawing/2014/main" id="{8338D87F-4287-7284-E4C8-339C00440B48}"/>
              </a:ext>
            </a:extLst>
          </p:cNvPr>
          <p:cNvSpPr txBox="1"/>
          <p:nvPr/>
        </p:nvSpPr>
        <p:spPr>
          <a:xfrm>
            <a:off x="7418744" y="1510040"/>
            <a:ext cx="3848033" cy="2585323"/>
          </a:xfrm>
          <a:prstGeom prst="rect">
            <a:avLst/>
          </a:prstGeom>
          <a:noFill/>
        </p:spPr>
        <p:txBody>
          <a:bodyPr wrap="square" rtlCol="0">
            <a:spAutoFit/>
          </a:bodyPr>
          <a:lstStyle/>
          <a:p>
            <a:endParaRPr lang="de-DE" sz="200" b="1" dirty="0">
              <a:solidFill>
                <a:prstClr val="black"/>
              </a:solidFill>
              <a:latin typeface="Fira Sans" panose="020B0503050000020004" pitchFamily="34" charset="0"/>
            </a:endParaRPr>
          </a:p>
          <a:p>
            <a:r>
              <a:rPr lang="de-DE" sz="2400" b="1" dirty="0">
                <a:latin typeface="Fira Sans" panose="020B0503050000020004" pitchFamily="34" charset="0"/>
              </a:rPr>
              <a:t>Dich erwarten…</a:t>
            </a:r>
          </a:p>
          <a:p>
            <a:pPr algn="ctr"/>
            <a:endParaRPr lang="de-DE" sz="2400" b="1" dirty="0">
              <a:latin typeface="Fira Sans" panose="020B0503050000020004" pitchFamily="34" charset="0"/>
            </a:endParaRPr>
          </a:p>
          <a:p>
            <a:pPr marL="285750" indent="-285750">
              <a:buFont typeface="Arial" panose="020B0604020202020204" pitchFamily="34" charset="0"/>
              <a:buChar char="•"/>
            </a:pPr>
            <a:r>
              <a:rPr lang="de-DE" sz="1400" dirty="0">
                <a:latin typeface="Fira Sans" panose="020B0503050000020004" pitchFamily="34" charset="0"/>
              </a:rPr>
              <a:t>Impulse mit Musik</a:t>
            </a:r>
          </a:p>
          <a:p>
            <a:pPr marL="285750" indent="-285750">
              <a:buFont typeface="Arial" panose="020B0604020202020204" pitchFamily="34" charset="0"/>
              <a:buChar char="•"/>
            </a:pPr>
            <a:r>
              <a:rPr lang="en-US" sz="1400" dirty="0" err="1">
                <a:latin typeface="Fira Sans" panose="020B0503050000020004" pitchFamily="34" charset="0"/>
              </a:rPr>
              <a:t>Jede</a:t>
            </a:r>
            <a:r>
              <a:rPr lang="en-US" sz="1400" dirty="0">
                <a:latin typeface="Fira Sans" panose="020B0503050000020004" pitchFamily="34" charset="0"/>
              </a:rPr>
              <a:t> </a:t>
            </a:r>
            <a:r>
              <a:rPr lang="en-US" sz="1400" dirty="0" err="1">
                <a:latin typeface="Fira Sans" panose="020B0503050000020004" pitchFamily="34" charset="0"/>
              </a:rPr>
              <a:t>Menge</a:t>
            </a:r>
            <a:r>
              <a:rPr lang="en-US" sz="1400" dirty="0">
                <a:latin typeface="Fira Sans" panose="020B0503050000020004" pitchFamily="34" charset="0"/>
              </a:rPr>
              <a:t> </a:t>
            </a:r>
            <a:r>
              <a:rPr lang="en-US" sz="1400" dirty="0" err="1">
                <a:latin typeface="Fira Sans" panose="020B0503050000020004" pitchFamily="34" charset="0"/>
              </a:rPr>
              <a:t>Reflexionsübungen</a:t>
            </a:r>
            <a:r>
              <a:rPr lang="en-US" sz="1400" dirty="0">
                <a:latin typeface="Fira Sans" panose="020B0503050000020004" pitchFamily="34" charset="0"/>
              </a:rPr>
              <a:t> und </a:t>
            </a:r>
            <a:r>
              <a:rPr lang="en-US" sz="1400" dirty="0" err="1">
                <a:latin typeface="Fira Sans" panose="020B0503050000020004" pitchFamily="34" charset="0"/>
              </a:rPr>
              <a:t>Gruppenaustausch</a:t>
            </a:r>
            <a:endParaRPr lang="en-US" sz="1400" dirty="0">
              <a:latin typeface="Fira Sans" panose="020B0503050000020004" pitchFamily="34" charset="0"/>
            </a:endParaRPr>
          </a:p>
          <a:p>
            <a:pPr marL="285750" indent="-285750">
              <a:buFont typeface="Arial" panose="020B0604020202020204" pitchFamily="34" charset="0"/>
              <a:buChar char="•"/>
            </a:pPr>
            <a:r>
              <a:rPr lang="en-US" sz="1400" dirty="0" err="1">
                <a:latin typeface="Fira Sans" panose="020B0503050000020004" pitchFamily="34" charset="0"/>
              </a:rPr>
              <a:t>Kollegiale</a:t>
            </a:r>
            <a:r>
              <a:rPr lang="en-US" sz="1400" dirty="0">
                <a:latin typeface="Fira Sans" panose="020B0503050000020004" pitchFamily="34" charset="0"/>
              </a:rPr>
              <a:t> </a:t>
            </a:r>
            <a:r>
              <a:rPr lang="en-US" sz="1400" dirty="0" err="1">
                <a:latin typeface="Fira Sans" panose="020B0503050000020004" pitchFamily="34" charset="0"/>
              </a:rPr>
              <a:t>Fallberatung</a:t>
            </a:r>
            <a:endParaRPr lang="de-DE" sz="1400" dirty="0">
              <a:latin typeface="Fira Sans" panose="020B0503050000020004" pitchFamily="34" charset="0"/>
            </a:endParaRPr>
          </a:p>
          <a:p>
            <a:pPr marL="285750" indent="-285750">
              <a:buFont typeface="Arial" panose="020B0604020202020204" pitchFamily="34" charset="0"/>
              <a:buChar char="•"/>
            </a:pPr>
            <a:r>
              <a:rPr lang="de-DE" sz="1400" dirty="0">
                <a:latin typeface="Fira Sans" panose="020B0503050000020004" pitchFamily="34" charset="0"/>
              </a:rPr>
              <a:t>Eine kleine Gruppe von max. 15 Personen</a:t>
            </a:r>
          </a:p>
          <a:p>
            <a:pPr marL="285750" indent="-285750">
              <a:buFont typeface="Arial" panose="020B0604020202020204" pitchFamily="34" charset="0"/>
              <a:buChar char="•"/>
            </a:pPr>
            <a:r>
              <a:rPr lang="de-DE" sz="1400" dirty="0">
                <a:latin typeface="Fira Sans" panose="020B0503050000020004" pitchFamily="34" charset="0"/>
              </a:rPr>
              <a:t>Ein tolles Loft als Eventlocation in zentraler Lage in Hamburg </a:t>
            </a:r>
          </a:p>
          <a:p>
            <a:pPr marL="285750" indent="-285750">
              <a:buFont typeface="Arial" panose="020B0604020202020204" pitchFamily="34" charset="0"/>
              <a:buChar char="•"/>
            </a:pPr>
            <a:endParaRPr lang="de-DE" sz="1400" dirty="0">
              <a:latin typeface="Fira Sans" panose="020B0503050000020004" pitchFamily="34" charset="0"/>
            </a:endParaRPr>
          </a:p>
        </p:txBody>
      </p:sp>
      <p:sp>
        <p:nvSpPr>
          <p:cNvPr id="15" name="Textfeld 14">
            <a:extLst>
              <a:ext uri="{FF2B5EF4-FFF2-40B4-BE49-F238E27FC236}">
                <a16:creationId xmlns:a16="http://schemas.microsoft.com/office/drawing/2014/main" id="{A8B54942-C925-A64B-080A-54664B369D39}"/>
              </a:ext>
            </a:extLst>
          </p:cNvPr>
          <p:cNvSpPr txBox="1"/>
          <p:nvPr/>
        </p:nvSpPr>
        <p:spPr>
          <a:xfrm>
            <a:off x="7453725" y="5270204"/>
            <a:ext cx="5674317" cy="2092881"/>
          </a:xfrm>
          <a:prstGeom prst="rect">
            <a:avLst/>
          </a:prstGeom>
          <a:noFill/>
        </p:spPr>
        <p:txBody>
          <a:bodyPr wrap="square" rtlCol="0">
            <a:spAutoFit/>
          </a:bodyPr>
          <a:lstStyle/>
          <a:p>
            <a:endParaRPr lang="de-DE" sz="100" b="1" dirty="0">
              <a:solidFill>
                <a:prstClr val="black"/>
              </a:solidFill>
              <a:latin typeface="Fira Sans" panose="020B0503050000020004" pitchFamily="34" charset="0"/>
            </a:endParaRPr>
          </a:p>
          <a:p>
            <a:r>
              <a:rPr lang="de-DE" sz="1600" dirty="0">
                <a:latin typeface="Fira Sans" panose="020B0503050000020004" pitchFamily="34" charset="0"/>
              </a:rPr>
              <a:t>Preis: 1.250€ zzgl. MwSt.</a:t>
            </a:r>
          </a:p>
          <a:p>
            <a:endParaRPr lang="de-DE" sz="1600" dirty="0">
              <a:latin typeface="Fira Sans" panose="020B0503050000020004" pitchFamily="34" charset="0"/>
            </a:endParaRPr>
          </a:p>
          <a:p>
            <a:r>
              <a:rPr lang="de-DE" sz="1600" dirty="0">
                <a:solidFill>
                  <a:prstClr val="black"/>
                </a:solidFill>
              </a:rPr>
              <a:t>Wir freuen uns auf dich!</a:t>
            </a:r>
          </a:p>
          <a:p>
            <a:r>
              <a:rPr lang="de-DE" sz="1800" dirty="0">
                <a:solidFill>
                  <a:prstClr val="black"/>
                </a:solidFill>
                <a:latin typeface="Brush Script MT" panose="03060802040406070304" pitchFamily="66" charset="0"/>
              </a:rPr>
              <a:t>Regina &amp; Sophie</a:t>
            </a:r>
            <a:endParaRPr lang="de-DE" sz="1600" dirty="0">
              <a:latin typeface="Fira Sans" panose="020B0503050000020004" pitchFamily="34" charset="0"/>
            </a:endParaRPr>
          </a:p>
          <a:p>
            <a:endParaRPr lang="de-DE" sz="1600" dirty="0">
              <a:latin typeface="Fira Sans" panose="020B0503050000020004" pitchFamily="34" charset="0"/>
            </a:endParaRPr>
          </a:p>
          <a:p>
            <a:endParaRPr lang="de-DE" b="1" dirty="0">
              <a:latin typeface="Fira Sans" panose="020B0503050000020004" pitchFamily="34" charset="0"/>
            </a:endParaRPr>
          </a:p>
          <a:p>
            <a:endParaRPr lang="de-DE" b="1" dirty="0">
              <a:latin typeface="Fira Sans" panose="020B0503050000020004" pitchFamily="34" charset="0"/>
            </a:endParaRPr>
          </a:p>
          <a:p>
            <a:pPr marL="285750" indent="-285750">
              <a:buFont typeface="Arial" panose="020B0604020202020204" pitchFamily="34" charset="0"/>
              <a:buChar char="•"/>
            </a:pPr>
            <a:endParaRPr lang="de-DE" sz="1100" dirty="0">
              <a:latin typeface="Fira Sans" panose="020B0503050000020004" pitchFamily="34" charset="0"/>
            </a:endParaRPr>
          </a:p>
        </p:txBody>
      </p:sp>
    </p:spTree>
    <p:extLst>
      <p:ext uri="{BB962C8B-B14F-4D97-AF65-F5344CB8AC3E}">
        <p14:creationId xmlns:p14="http://schemas.microsoft.com/office/powerpoint/2010/main" val="2668229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382</Words>
  <Application>Microsoft Office PowerPoint</Application>
  <PresentationFormat>Breitbild</PresentationFormat>
  <Paragraphs>72</Paragraphs>
  <Slides>2</Slides>
  <Notes>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Arial</vt:lpstr>
      <vt:lpstr>Brush Script MT</vt:lpstr>
      <vt:lpstr>Calibri</vt:lpstr>
      <vt:lpstr>Calibri Light</vt:lpstr>
      <vt:lpstr>Fira Sans</vt:lpstr>
      <vt:lpstr>Office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Paesler-Schorling, Regina</dc:creator>
  <cp:lastModifiedBy>Sophie Landes</cp:lastModifiedBy>
  <cp:revision>6</cp:revision>
  <dcterms:created xsi:type="dcterms:W3CDTF">2023-01-27T11:02:35Z</dcterms:created>
  <dcterms:modified xsi:type="dcterms:W3CDTF">2023-04-12T16:26:43Z</dcterms:modified>
</cp:coreProperties>
</file>