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808" r:id="rId2"/>
    <p:sldId id="580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134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E807B-54F0-43F9-A2BC-1C2E703DFE99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313C-0D84-47CD-8CBB-5A39BC3A4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95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7B94-6631-4CD7-9420-A74321842567}" type="slidenum">
              <a:rPr lang="aa-ET" smtClean="0">
                <a:solidFill>
                  <a:prstClr val="black"/>
                </a:solidFill>
              </a:rPr>
              <a:pPr/>
              <a:t>1</a:t>
            </a:fld>
            <a:endParaRPr lang="aa-E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94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7B94-6631-4CD7-9420-A74321842567}" type="slidenum">
              <a:rPr lang="aa-ET" smtClean="0">
                <a:solidFill>
                  <a:prstClr val="black"/>
                </a:solidFill>
              </a:rPr>
              <a:pPr/>
              <a:t>2</a:t>
            </a:fld>
            <a:endParaRPr lang="aa-E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0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DE417-1871-404F-8383-D9BA59709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3DAFD0-2ABA-418A-AD34-201A547E5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B30C14-0B95-4CD4-8C0B-AD02433F5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4D714C-C223-4D50-9DEF-FBFB1D9F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4CF9A4-216B-45A2-9768-6AEC4C1E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6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F0F9F-712A-475A-A354-B94AFAB0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B512C4-820A-4D74-B3B0-215AE65B6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485FE-F98C-421B-B0F8-4BDE787A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C0D67C-E97A-4FE8-BA9B-74F0FAFD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7D5783-EC36-42EF-9368-A2E97F4E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39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1A96CD-6A7E-4BF4-A4B8-C4AE53CFD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08892C-417E-499A-B36F-62F50FF26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56809B-9438-43D7-89FB-E32DDDBC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21F4F1-A68A-4DD9-8BA6-25C4FB88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F86C31-44F6-45C6-94DA-7202C668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48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423B8-9151-492D-9AEB-245BC5A6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23452A-E45B-4D05-820E-293E4C152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D4C058-5812-4A7E-B3C9-C8B49EE5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753E62-C7F8-4F64-A13E-89984D64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43052A-9D92-463E-84E6-79DD8196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22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0CBB5-CCD5-4D3D-ACCA-80C25899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47DDAA-25DD-401A-A9BA-72B807141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ECB14-01C8-409F-B95C-F89F03B8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A0910A-AAEA-4AC6-9216-7F904A319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E306D6-8426-4C1E-BFF6-099F8AE9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5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17B2C-0886-425C-A609-1AD906EAA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E90B6B-EBDD-4747-8B1F-34B4551B5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6AF76F-261D-4C4B-957F-65F700DC6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90CBF9-6D5A-4AE3-B4FD-6BEFAA6F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30C9B8-227C-4BDD-B40B-400130B0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0882EB-04AF-4265-9187-0EFD248B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82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4AC6F-6403-4195-A5A5-B59FC885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229A40-D77F-495F-8C31-A50AFF6C4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3642DC-6AE8-4A55-8103-7DDF9028A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6D9ECE-F6A0-42FD-B88B-0B6AFB013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88794C-9011-48DC-9853-5E20AF659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39C10E-0A69-403E-A80D-5DCE2EA5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41A34B3-4515-4FDF-9CE3-D4583824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59A9B3-33B8-4EAA-8703-C7D79A03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86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72C68-CF46-4B76-934F-182AABD2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C4F183-2502-4204-AC79-5D55101FD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AF3BB4-6DEA-442E-A878-60B65031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473AC1C-CF0C-471C-A8C8-5F732B90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44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9AD3465-F52B-4557-8217-D5F971A0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00D07B6-9A8A-4B47-9E6D-06FFD194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42017C-A9C3-43AB-9B1C-0A051AA4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64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35ECE-1897-48F3-9D79-FCF84F780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D40616-8B81-442F-96DD-55DD20AE2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284035-8D77-4FD0-9FAE-0F789A9CD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55319B-24C3-4E73-8F9C-A2127318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2DFA70-5E75-42EF-BB4B-77EA9FC3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BDF83B-4205-4A2C-AB3E-D482C319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4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76FB2-70C9-484B-80F0-5D9CA232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E6E4BB1-400D-4B2F-A1C2-433946E8E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913E58-53C4-4237-88F6-DEC409B07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65CC34-4AB0-4DB6-8E75-5359823F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FBFC6F-14C2-499F-9C59-417E17F7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817A47-2E7A-4B52-8306-2EEF5D80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75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CB45FD-18C0-4592-A19A-19174AE6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42420A-FB62-43EA-A5FB-E47FFB13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2E906E-87D1-4619-99E4-C758650D3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62B2-5BE1-446C-B9D6-89A83423049A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9EBBDB-E04B-4A13-9D82-FF738E081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D49453-DAF8-4059-AADD-4963B7BC4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32BE-659D-4F3A-9693-311E4A0750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3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svg"/><Relationship Id="rId3" Type="http://schemas.openxmlformats.org/officeDocument/2006/relationships/hyperlink" Target="mailto:regina@inspirationszone.de" TargetMode="External"/><Relationship Id="rId21" Type="http://schemas.openxmlformats.org/officeDocument/2006/relationships/image" Target="../media/image16.jpe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20" Type="http://schemas.openxmlformats.org/officeDocument/2006/relationships/hyperlink" Target="https://www.inspirationszone.de/team/regina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5" Type="http://schemas.openxmlformats.org/officeDocument/2006/relationships/image" Target="../media/image12.png"/><Relationship Id="rId23" Type="http://schemas.openxmlformats.org/officeDocument/2006/relationships/image" Target="../media/image17.jpeg"/><Relationship Id="rId10" Type="http://schemas.openxmlformats.org/officeDocument/2006/relationships/image" Target="../media/image7.png"/><Relationship Id="rId19" Type="http://schemas.openxmlformats.org/officeDocument/2006/relationships/hyperlink" Target="http://www.inspirationszone.de/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hyperlink" Target="https://www.inspirationszone.de/team/sophi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eck 48">
            <a:extLst>
              <a:ext uri="{FF2B5EF4-FFF2-40B4-BE49-F238E27FC236}">
                <a16:creationId xmlns:a16="http://schemas.microsoft.com/office/drawing/2014/main" id="{8D2EFF59-E15C-4E46-BE01-40ABE35AB1E1}"/>
              </a:ext>
            </a:extLst>
          </p:cNvPr>
          <p:cNvSpPr/>
          <p:nvPr/>
        </p:nvSpPr>
        <p:spPr>
          <a:xfrm>
            <a:off x="0" y="-18905"/>
            <a:ext cx="12192000" cy="2041685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>
              <a:solidFill>
                <a:prstClr val="white"/>
              </a:solidFill>
            </a:endParaRPr>
          </a:p>
        </p:txBody>
      </p:sp>
      <p:cxnSp>
        <p:nvCxnSpPr>
          <p:cNvPr id="2064" name="Gerader Verbinder 2063">
            <a:extLst>
              <a:ext uri="{FF2B5EF4-FFF2-40B4-BE49-F238E27FC236}">
                <a16:creationId xmlns:a16="http://schemas.microsoft.com/office/drawing/2014/main" id="{D4A51934-2383-456D-BD21-97DFDFE04CFE}"/>
              </a:ext>
            </a:extLst>
          </p:cNvPr>
          <p:cNvCxnSpPr>
            <a:cxnSpLocks/>
          </p:cNvCxnSpPr>
          <p:nvPr/>
        </p:nvCxnSpPr>
        <p:spPr>
          <a:xfrm>
            <a:off x="5840464" y="2646705"/>
            <a:ext cx="0" cy="385200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Textfeld 2074">
            <a:extLst>
              <a:ext uri="{FF2B5EF4-FFF2-40B4-BE49-F238E27FC236}">
                <a16:creationId xmlns:a16="http://schemas.microsoft.com/office/drawing/2014/main" id="{B1C681CC-7410-4B14-9992-D29D3A4EF3EB}"/>
              </a:ext>
            </a:extLst>
          </p:cNvPr>
          <p:cNvSpPr txBox="1"/>
          <p:nvPr/>
        </p:nvSpPr>
        <p:spPr>
          <a:xfrm>
            <a:off x="6500704" y="5748502"/>
            <a:ext cx="279432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Fira Sans" panose="020B0503050000020004" pitchFamily="34" charset="0"/>
              </a:rPr>
              <a:t>Kontakt</a:t>
            </a:r>
          </a:p>
          <a:p>
            <a:r>
              <a:rPr lang="de-DE" sz="1000" dirty="0">
                <a:solidFill>
                  <a:prstClr val="black"/>
                </a:solidFill>
                <a:latin typeface="Fira Sans" panose="020B0503050000020004" pitchFamily="34" charset="0"/>
              </a:rPr>
              <a:t>Regina </a:t>
            </a:r>
            <a:r>
              <a:rPr lang="de-DE" sz="1000" dirty="0" err="1">
                <a:solidFill>
                  <a:prstClr val="black"/>
                </a:solidFill>
                <a:latin typeface="Fira Sans" panose="020B0503050000020004" pitchFamily="34" charset="0"/>
              </a:rPr>
              <a:t>Paesler</a:t>
            </a:r>
            <a:r>
              <a:rPr lang="de-DE" sz="1000" dirty="0">
                <a:solidFill>
                  <a:prstClr val="black"/>
                </a:solidFill>
                <a:latin typeface="Fira Sans" panose="020B0503050000020004" pitchFamily="34" charset="0"/>
              </a:rPr>
              <a:t>-Schorling</a:t>
            </a:r>
          </a:p>
          <a:p>
            <a:r>
              <a:rPr lang="de-DE" sz="1000" dirty="0" err="1">
                <a:solidFill>
                  <a:prstClr val="black"/>
                </a:solidFill>
                <a:latin typeface="Fira Sans" panose="020B0503050000020004" pitchFamily="34" charset="0"/>
              </a:rPr>
              <a:t>Röötbergskamp</a:t>
            </a:r>
            <a:r>
              <a:rPr lang="de-DE" sz="1000" dirty="0">
                <a:solidFill>
                  <a:prstClr val="black"/>
                </a:solidFill>
                <a:latin typeface="Fira Sans" panose="020B0503050000020004" pitchFamily="34" charset="0"/>
              </a:rPr>
              <a:t> 38</a:t>
            </a:r>
          </a:p>
          <a:p>
            <a:r>
              <a:rPr lang="de-DE" sz="1000" dirty="0">
                <a:solidFill>
                  <a:prstClr val="black"/>
                </a:solidFill>
                <a:latin typeface="Fira Sans" panose="020B0503050000020004" pitchFamily="34" charset="0"/>
              </a:rPr>
              <a:t>22397 Hamburg</a:t>
            </a:r>
          </a:p>
          <a:p>
            <a:r>
              <a:rPr lang="de-DE" sz="1000" dirty="0">
                <a:solidFill>
                  <a:prstClr val="black"/>
                </a:solidFill>
                <a:latin typeface="Fira Sans" panose="020B0503050000020004" pitchFamily="34" charset="0"/>
              </a:rPr>
              <a:t>Tel.: 01702133173</a:t>
            </a:r>
          </a:p>
          <a:p>
            <a:r>
              <a:rPr lang="de-DE" sz="1000" dirty="0">
                <a:solidFill>
                  <a:prstClr val="black"/>
                </a:solidFill>
                <a:hlinkClick r:id="rId3"/>
              </a:rPr>
              <a:t>regina@inspirationszone.de</a:t>
            </a:r>
            <a:endParaRPr lang="de-DE" sz="1000" dirty="0">
              <a:solidFill>
                <a:prstClr val="black"/>
              </a:solidFill>
            </a:endParaRPr>
          </a:p>
          <a:p>
            <a:endParaRPr lang="de-DE" sz="5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 </a:t>
            </a:r>
            <a:br>
              <a:rPr lang="de-DE" sz="1000" dirty="0">
                <a:solidFill>
                  <a:prstClr val="black"/>
                </a:solidFill>
              </a:rPr>
            </a:br>
            <a:endParaRPr lang="de-DE" sz="1000" dirty="0">
              <a:solidFill>
                <a:prstClr val="black"/>
              </a:solidFill>
            </a:endParaRPr>
          </a:p>
          <a:p>
            <a:endParaRPr lang="de-DE" sz="1400" dirty="0">
              <a:solidFill>
                <a:prstClr val="black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2078" name="Grafik 2077" descr="Receiver">
            <a:extLst>
              <a:ext uri="{FF2B5EF4-FFF2-40B4-BE49-F238E27FC236}">
                <a16:creationId xmlns:a16="http://schemas.microsoft.com/office/drawing/2014/main" id="{76352600-F8E3-4FC8-A1FC-11F8E7D7C2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70695" y="6360505"/>
            <a:ext cx="175788" cy="195683"/>
          </a:xfrm>
          <a:prstGeom prst="rect">
            <a:avLst/>
          </a:prstGeom>
          <a:ln>
            <a:noFill/>
          </a:ln>
        </p:spPr>
      </p:pic>
      <p:pic>
        <p:nvPicPr>
          <p:cNvPr id="33" name="Grafik 32" descr="E-Mail">
            <a:extLst>
              <a:ext uri="{FF2B5EF4-FFF2-40B4-BE49-F238E27FC236}">
                <a16:creationId xmlns:a16="http://schemas.microsoft.com/office/drawing/2014/main" id="{B5D18DCE-46E0-4A7F-AEF7-741C3D29A3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70695" y="6597123"/>
            <a:ext cx="175788" cy="175788"/>
          </a:xfrm>
          <a:prstGeom prst="rect">
            <a:avLst/>
          </a:prstGeom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2E040D9-E868-4F50-927B-8A9859F5AA34}"/>
              </a:ext>
            </a:extLst>
          </p:cNvPr>
          <p:cNvSpPr txBox="1"/>
          <p:nvPr/>
        </p:nvSpPr>
        <p:spPr>
          <a:xfrm>
            <a:off x="2888792" y="30648"/>
            <a:ext cx="915156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400" b="1" dirty="0">
                <a:solidFill>
                  <a:prstClr val="black"/>
                </a:solidFill>
                <a:latin typeface="Fira Sans" panose="020B0503050000020004" pitchFamily="34" charset="0"/>
              </a:rPr>
              <a:t> </a:t>
            </a:r>
            <a:r>
              <a:rPr lang="de-DE" sz="3200" b="1" dirty="0">
                <a:solidFill>
                  <a:prstClr val="black"/>
                </a:solidFill>
                <a:latin typeface="Fira Sans" panose="020B0503050000020004" pitchFamily="34" charset="0"/>
              </a:rPr>
              <a:t>Gute Beziehungen – die unterschätzte Ressource in deiner Organisation</a:t>
            </a:r>
            <a:endParaRPr lang="aa-ET" sz="3200" b="1" dirty="0">
              <a:solidFill>
                <a:prstClr val="black"/>
              </a:solidFill>
              <a:latin typeface="Fira Sans" panose="020B05030500000200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09806" y="1292532"/>
            <a:ext cx="5595014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de-DE" sz="3200" b="1" dirty="0">
                <a:solidFill>
                  <a:srgbClr val="F8E708"/>
                </a:solidFill>
              </a:rPr>
              <a:t>2 Workshoptage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BCA0AF5-BB18-4900-86EB-10374A02D909}"/>
              </a:ext>
            </a:extLst>
          </p:cNvPr>
          <p:cNvSpPr txBox="1"/>
          <p:nvPr/>
        </p:nvSpPr>
        <p:spPr>
          <a:xfrm>
            <a:off x="6378358" y="2206237"/>
            <a:ext cx="5813642" cy="3380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b="1" dirty="0">
                <a:latin typeface="Fira Sans" panose="020B0503050000020004" pitchFamily="34" charset="0"/>
              </a:rPr>
              <a:t>Wofür der Workshop?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000" dirty="0">
                <a:latin typeface="Fira Sans" panose="020B0503050000020004" pitchFamily="34" charset="0"/>
              </a:rPr>
              <a:t>Wir haben für uns erkannt, dass der Aufbau einer guten Beziehungskultur elementar für eine funktionierende Organisation ist. Wir alle stehen vor der Herausforderung </a:t>
            </a:r>
            <a:r>
              <a:rPr lang="de-DE" sz="1000" dirty="0" err="1">
                <a:latin typeface="Fira Sans" panose="020B0503050000020004" pitchFamily="34" charset="0"/>
              </a:rPr>
              <a:t>Quereinsteiger;innen</a:t>
            </a:r>
            <a:r>
              <a:rPr lang="de-DE" sz="1000" dirty="0">
                <a:latin typeface="Fira Sans" panose="020B0503050000020004" pitchFamily="34" charset="0"/>
              </a:rPr>
              <a:t> und jungen Nachwuchskräften die Tür zu öffnen und gleichzeitig die bestehenden Teams zu stärken. Mit dem Denkmodell von Spiral Dynamics (C. Cowan, D. Beck und K. </a:t>
            </a:r>
            <a:r>
              <a:rPr lang="de-DE" sz="1000" dirty="0" err="1">
                <a:latin typeface="Fira Sans" panose="020B0503050000020004" pitchFamily="34" charset="0"/>
              </a:rPr>
              <a:t>Wilber</a:t>
            </a:r>
            <a:r>
              <a:rPr lang="de-DE" sz="1000" dirty="0">
                <a:latin typeface="Fira Sans" panose="020B0503050000020004" pitchFamily="34" charset="0"/>
              </a:rPr>
              <a:t>) wird verstehbar, wer was in einer Beziehung braucht, wer wen gut verstehen und akzeptieren kann und wen was in einer Beziehung überfordert. </a:t>
            </a:r>
          </a:p>
          <a:p>
            <a:r>
              <a:rPr lang="de-DE" sz="1000" dirty="0">
                <a:latin typeface="Fira Sans" panose="020B0503050000020004" pitchFamily="34" charset="0"/>
              </a:rPr>
              <a:t> </a:t>
            </a:r>
          </a:p>
          <a:p>
            <a:r>
              <a:rPr lang="en-US" sz="1000" b="1" dirty="0">
                <a:latin typeface="Fira Sans" panose="020B0503050000020004" pitchFamily="34" charset="0"/>
              </a:rPr>
              <a:t>Was hast Du am Ende des Workshops </a:t>
            </a:r>
            <a:r>
              <a:rPr lang="en-US" sz="1000" b="1" dirty="0" err="1">
                <a:latin typeface="Fira Sans" panose="020B0503050000020004" pitchFamily="34" charset="0"/>
              </a:rPr>
              <a:t>gelernt</a:t>
            </a:r>
            <a:r>
              <a:rPr lang="en-US" sz="1000" b="1" dirty="0">
                <a:latin typeface="Fira Sans" panose="020B0503050000020004" pitchFamily="34" charset="0"/>
              </a:rPr>
              <a:t>?</a:t>
            </a:r>
            <a:endParaRPr lang="de-DE" sz="1000" b="1" dirty="0">
              <a:latin typeface="Fira Sans" panose="020B05030500000200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sz="1000" dirty="0">
                <a:latin typeface="Fira Sans" panose="020B0503050000020004" pitchFamily="34" charset="0"/>
              </a:rPr>
              <a:t>In unserem 2-tägigen Intensivkurs reflektierst du die Beziehungskultur in deiner Organisation und wirst zum/zur </a:t>
            </a:r>
            <a:r>
              <a:rPr lang="de-DE" sz="1000" dirty="0" err="1">
                <a:latin typeface="Fira Sans" panose="020B0503050000020004" pitchFamily="34" charset="0"/>
              </a:rPr>
              <a:t>Gestalter:in</a:t>
            </a:r>
            <a:r>
              <a:rPr lang="de-DE" sz="1000" dirty="0">
                <a:latin typeface="Fira Sans" panose="020B0503050000020004" pitchFamily="34" charset="0"/>
              </a:rPr>
              <a:t> von wirklich </a:t>
            </a:r>
            <a:r>
              <a:rPr lang="de-DE" sz="1000" dirty="0" err="1">
                <a:latin typeface="Fira Sans" panose="020B0503050000020004" pitchFamily="34" charset="0"/>
              </a:rPr>
              <a:t>wirklich</a:t>
            </a:r>
            <a:r>
              <a:rPr lang="de-DE" sz="1000" dirty="0">
                <a:latin typeface="Fira Sans" panose="020B0503050000020004" pitchFamily="34" charset="0"/>
              </a:rPr>
              <a:t> guten Verbindungen. Du lernst deinen eigenen Beziehungstyp kennen und kannst neue Möglichkeiten der kraftvollen Zusammenarbeit entdecken.</a:t>
            </a:r>
          </a:p>
          <a:p>
            <a:endParaRPr lang="de-DE" sz="1000" b="1" dirty="0">
              <a:latin typeface="Fira Sans" panose="020B0503050000020004" pitchFamily="34" charset="0"/>
            </a:endParaRPr>
          </a:p>
          <a:p>
            <a:r>
              <a:rPr lang="de-DE" sz="1000" b="1" dirty="0">
                <a:latin typeface="Fira Sans" panose="020B0503050000020004" pitchFamily="34" charset="0"/>
              </a:rPr>
              <a:t>An wen richtet sich der Workshop?</a:t>
            </a:r>
          </a:p>
          <a:p>
            <a:pPr lvl="0"/>
            <a:r>
              <a:rPr lang="de-DE" sz="1000" dirty="0">
                <a:latin typeface="Fira Sans" panose="020B0503050000020004" pitchFamily="34" charset="0"/>
              </a:rPr>
              <a:t>Führungskräfte (in Veränderungsprozessen)</a:t>
            </a:r>
          </a:p>
          <a:p>
            <a:pPr lvl="0"/>
            <a:r>
              <a:rPr lang="de-DE" sz="1000" dirty="0">
                <a:latin typeface="Fira Sans" panose="020B0503050000020004" pitchFamily="34" charset="0"/>
              </a:rPr>
              <a:t>Personal- und </a:t>
            </a:r>
            <a:r>
              <a:rPr lang="de-DE" sz="1000" dirty="0" err="1">
                <a:latin typeface="Fira Sans" panose="020B0503050000020004" pitchFamily="34" charset="0"/>
              </a:rPr>
              <a:t>Organisationsentwickler:innen</a:t>
            </a:r>
            <a:r>
              <a:rPr lang="de-DE" sz="1000" dirty="0">
                <a:latin typeface="Fira Sans" panose="020B0503050000020004" pitchFamily="34" charset="0"/>
              </a:rPr>
              <a:t> </a:t>
            </a:r>
          </a:p>
          <a:p>
            <a:pPr lvl="0"/>
            <a:r>
              <a:rPr lang="de-DE" sz="1000" dirty="0" err="1">
                <a:latin typeface="Fira Sans" panose="020B0503050000020004" pitchFamily="34" charset="0"/>
              </a:rPr>
              <a:t>Veränderungsbegleiter:innen</a:t>
            </a:r>
            <a:r>
              <a:rPr lang="de-DE" sz="1000" dirty="0">
                <a:latin typeface="Fira Sans" panose="020B0503050000020004" pitchFamily="34" charset="0"/>
              </a:rPr>
              <a:t> und Coaches </a:t>
            </a:r>
          </a:p>
          <a:p>
            <a:pPr lvl="0"/>
            <a:r>
              <a:rPr lang="de-DE" sz="1000" dirty="0">
                <a:latin typeface="Fira Sans" panose="020B0503050000020004" pitchFamily="34" charset="0"/>
              </a:rPr>
              <a:t>Projektleitungen </a:t>
            </a:r>
          </a:p>
          <a:p>
            <a:r>
              <a:rPr lang="de-DE" sz="1000" dirty="0">
                <a:latin typeface="Fira Sans" panose="020B0503050000020004" pitchFamily="34" charset="0"/>
              </a:rPr>
              <a:t> </a:t>
            </a:r>
          </a:p>
        </p:txBody>
      </p:sp>
      <p:sp>
        <p:nvSpPr>
          <p:cNvPr id="5" name="Ellipse 4"/>
          <p:cNvSpPr/>
          <p:nvPr/>
        </p:nvSpPr>
        <p:spPr>
          <a:xfrm>
            <a:off x="5804464" y="6438930"/>
            <a:ext cx="72000" cy="72000"/>
          </a:xfrm>
          <a:prstGeom prst="ellipse">
            <a:avLst/>
          </a:prstGeom>
          <a:solidFill>
            <a:srgbClr val="DADADA"/>
          </a:solidFill>
          <a:ln>
            <a:solidFill>
              <a:srgbClr val="DAD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Fira Sans" panose="020B0503050000020004" pitchFamily="34" charset="0"/>
            </a:endParaRPr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647B5164-812F-4D65-ABE0-48EF29ABF7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26" y="180887"/>
            <a:ext cx="1764324" cy="204168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1F18C17D-15E1-4A17-838D-07E6C7C092DD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C"/>
              </a:clrFrom>
              <a:clrTo>
                <a:srgbClr val="FFFF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9105" y="1304083"/>
            <a:ext cx="3580896" cy="687243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E98CC9F3-3B28-4876-BB5D-06D749BDCF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286334" y="5412053"/>
            <a:ext cx="2235764" cy="1838086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DF676A9-D737-4408-8685-2790724E913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76143" y="2122823"/>
            <a:ext cx="896500" cy="737038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5D13DA9A-7B74-4486-98BF-45AE2C8B1BF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31679" y="3423215"/>
            <a:ext cx="896500" cy="737038"/>
          </a:xfrm>
          <a:prstGeom prst="rect">
            <a:avLst/>
          </a:prstGeom>
        </p:spPr>
      </p:pic>
      <p:pic>
        <p:nvPicPr>
          <p:cNvPr id="2057" name="Grafik 2056" descr="Künstliche Intelligenz">
            <a:extLst>
              <a:ext uri="{FF2B5EF4-FFF2-40B4-BE49-F238E27FC236}">
                <a16:creationId xmlns:a16="http://schemas.microsoft.com/office/drawing/2014/main" id="{0FA4C97F-BD52-43F9-A8EC-383D655DB0B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49885" y="3502887"/>
            <a:ext cx="460088" cy="460088"/>
          </a:xfrm>
          <a:prstGeom prst="rect">
            <a:avLst/>
          </a:prstGeom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CE132B9-1EC4-4B78-ACEF-F353D7DD43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59659" y="4637191"/>
            <a:ext cx="1040539" cy="856498"/>
          </a:xfrm>
          <a:prstGeom prst="rect">
            <a:avLst/>
          </a:prstGeom>
        </p:spPr>
      </p:pic>
      <p:pic>
        <p:nvPicPr>
          <p:cNvPr id="2061" name="Grafik 2060" descr="Held männlich">
            <a:extLst>
              <a:ext uri="{FF2B5EF4-FFF2-40B4-BE49-F238E27FC236}">
                <a16:creationId xmlns:a16="http://schemas.microsoft.com/office/drawing/2014/main" id="{A166FCBB-81A4-4B40-950F-BA613CBB8DD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1234517" flipV="1">
            <a:off x="5541194" y="2189199"/>
            <a:ext cx="432000" cy="432000"/>
          </a:xfrm>
          <a:prstGeom prst="rect">
            <a:avLst/>
          </a:prstGeom>
          <a:ln>
            <a:noFill/>
          </a:ln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357E7C3F-E1EF-4B6E-BD49-0699831B0279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C"/>
              </a:clrFrom>
              <a:clrTo>
                <a:srgbClr val="FFFF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10833" y="6391354"/>
            <a:ext cx="1880478" cy="360900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4BD2A3D-383B-4212-853F-CDD10E6FDFA6}"/>
              </a:ext>
            </a:extLst>
          </p:cNvPr>
          <p:cNvSpPr/>
          <p:nvPr/>
        </p:nvSpPr>
        <p:spPr>
          <a:xfrm>
            <a:off x="242006" y="2596353"/>
            <a:ext cx="4810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solidFill>
                <a:prstClr val="black"/>
              </a:solidFill>
              <a:latin typeface="Fira Sans" panose="020B05030500000200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51C25FC-C961-4D71-B229-ABBCE24DAA3C}"/>
              </a:ext>
            </a:extLst>
          </p:cNvPr>
          <p:cNvSpPr/>
          <p:nvPr/>
        </p:nvSpPr>
        <p:spPr>
          <a:xfrm>
            <a:off x="242005" y="2122823"/>
            <a:ext cx="503413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0" dirty="0">
                <a:solidFill>
                  <a:srgbClr val="42423C"/>
                </a:solidFill>
                <a:effectLst/>
                <a:latin typeface="Fira Sans" panose="020B0503050000020004" pitchFamily="34" charset="0"/>
                <a:cs typeface="Calibri" panose="020F0502020204030204" pitchFamily="34" charset="0"/>
              </a:rPr>
              <a:t>Transformationsbegleitung mal anders.</a:t>
            </a:r>
          </a:p>
          <a:p>
            <a:r>
              <a:rPr lang="de-DE" sz="1200" b="0" i="0" dirty="0">
                <a:solidFill>
                  <a:srgbClr val="42423C"/>
                </a:solidFill>
                <a:effectLst/>
                <a:latin typeface="Fira Sans" panose="020B0503050000020004" pitchFamily="34" charset="0"/>
                <a:cs typeface="Calibri" panose="020F0502020204030204" pitchFamily="34" charset="0"/>
              </a:rPr>
              <a:t>Wir kennen Transformationsvorhaben als interne Angestellte.</a:t>
            </a:r>
            <a:br>
              <a:rPr lang="de-DE" sz="1200" b="0" i="0" dirty="0">
                <a:solidFill>
                  <a:srgbClr val="42423C"/>
                </a:solidFill>
                <a:effectLst/>
                <a:latin typeface="Fira Sans" panose="020B0503050000020004" pitchFamily="34" charset="0"/>
                <a:cs typeface="Calibri" panose="020F0502020204030204" pitchFamily="34" charset="0"/>
              </a:rPr>
            </a:br>
            <a:r>
              <a:rPr lang="de-DE" sz="1200" b="0" i="0" dirty="0">
                <a:solidFill>
                  <a:srgbClr val="42423C"/>
                </a:solidFill>
                <a:effectLst/>
                <a:latin typeface="Fira Sans" panose="020B0503050000020004" pitchFamily="34" charset="0"/>
                <a:cs typeface="Calibri" panose="020F0502020204030204" pitchFamily="34" charset="0"/>
              </a:rPr>
              <a:t>Daher wissen wir, wie diese wirklich gelingen können.</a:t>
            </a:r>
          </a:p>
          <a:p>
            <a:endParaRPr lang="de-DE" sz="1200" dirty="0">
              <a:solidFill>
                <a:srgbClr val="42423C"/>
              </a:solidFill>
              <a:latin typeface="Fira Sans" panose="020B0503050000020004" pitchFamily="34" charset="0"/>
              <a:cs typeface="Calibri" panose="020F0502020204030204" pitchFamily="34" charset="0"/>
            </a:endParaRPr>
          </a:p>
          <a:p>
            <a:endParaRPr lang="de-DE" sz="1200" b="0" i="0" dirty="0">
              <a:solidFill>
                <a:srgbClr val="42423C"/>
              </a:solidFill>
              <a:effectLst/>
              <a:latin typeface="Fira Sans" panose="020B0503050000020004" pitchFamily="34" charset="0"/>
              <a:cs typeface="Calibri" panose="020F0502020204030204" pitchFamily="34" charset="0"/>
            </a:endParaRPr>
          </a:p>
          <a:p>
            <a:endParaRPr lang="de-DE" sz="1200" b="0" i="0" dirty="0">
              <a:solidFill>
                <a:srgbClr val="42423C"/>
              </a:solidFill>
              <a:effectLst/>
              <a:latin typeface="Fira Sans" panose="020B0503050000020004" pitchFamily="34" charset="0"/>
              <a:cs typeface="Calibri" panose="020F0502020204030204" pitchFamily="34" charset="0"/>
            </a:endParaRPr>
          </a:p>
        </p:txBody>
      </p:sp>
      <p:pic>
        <p:nvPicPr>
          <p:cNvPr id="2070" name="Grafik 2069" descr="Winkegeste">
            <a:extLst>
              <a:ext uri="{FF2B5EF4-FFF2-40B4-BE49-F238E27FC236}">
                <a16:creationId xmlns:a16="http://schemas.microsoft.com/office/drawing/2014/main" id="{32B8A9C0-68C9-4C33-80FA-AAD8CADD937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66700" y="4781216"/>
            <a:ext cx="432000" cy="432000"/>
          </a:xfrm>
          <a:prstGeom prst="rect">
            <a:avLst/>
          </a:prstGeom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C595503-E1E2-C6A5-6E92-EA5E70480274}"/>
              </a:ext>
            </a:extLst>
          </p:cNvPr>
          <p:cNvSpPr txBox="1"/>
          <p:nvPr/>
        </p:nvSpPr>
        <p:spPr>
          <a:xfrm>
            <a:off x="9374834" y="5691856"/>
            <a:ext cx="209073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Wir freuen uns auf dich!</a:t>
            </a:r>
          </a:p>
          <a:p>
            <a:r>
              <a:rPr lang="de-DE" sz="1400" dirty="0">
                <a:solidFill>
                  <a:prstClr val="black"/>
                </a:solidFill>
                <a:latin typeface="Brush Script MT" panose="03060802040406070304" pitchFamily="66" charset="0"/>
              </a:rPr>
              <a:t>Regina &amp; Sophie</a:t>
            </a:r>
          </a:p>
          <a:p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9"/>
              </a:rPr>
              <a:t>www.inspirationszone.de</a:t>
            </a:r>
            <a:endParaRPr lang="de-DE" sz="11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400" dirty="0">
              <a:solidFill>
                <a:prstClr val="black"/>
              </a:solidFill>
              <a:latin typeface="Brush Script MT" panose="03060802040406070304" pitchFamily="66" charset="0"/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0F06BF00-26B2-4E62-BE4A-24390B017822}"/>
              </a:ext>
            </a:extLst>
          </p:cNvPr>
          <p:cNvGrpSpPr/>
          <p:nvPr/>
        </p:nvGrpSpPr>
        <p:grpSpPr>
          <a:xfrm>
            <a:off x="278119" y="2965686"/>
            <a:ext cx="4393322" cy="2588232"/>
            <a:chOff x="278117" y="1313428"/>
            <a:chExt cx="7033801" cy="3631979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4ECFA0F-E41A-41B0-AA24-EF6DF01B2CB1}"/>
                </a:ext>
              </a:extLst>
            </p:cNvPr>
            <p:cNvGrpSpPr/>
            <p:nvPr/>
          </p:nvGrpSpPr>
          <p:grpSpPr>
            <a:xfrm>
              <a:off x="278117" y="1313428"/>
              <a:ext cx="7033801" cy="2999367"/>
              <a:chOff x="278117" y="1313428"/>
              <a:chExt cx="7033801" cy="2999367"/>
            </a:xfrm>
          </p:grpSpPr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62062206-97EF-4770-BAAB-FB628DE2DCEA}"/>
                  </a:ext>
                </a:extLst>
              </p:cNvPr>
              <p:cNvSpPr/>
              <p:nvPr/>
            </p:nvSpPr>
            <p:spPr>
              <a:xfrm>
                <a:off x="278117" y="1313428"/>
                <a:ext cx="6590321" cy="262344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Fira Sans" panose="020B0503050000020004" pitchFamily="34" charset="0"/>
                </a:endParaRPr>
              </a:p>
            </p:txBody>
          </p:sp>
          <p:pic>
            <p:nvPicPr>
              <p:cNvPr id="45" name="Picture 2" descr="Regina Paesler-Schorling">
                <a:hlinkClick r:id="rId20"/>
                <a:extLst>
                  <a:ext uri="{FF2B5EF4-FFF2-40B4-BE49-F238E27FC236}">
                    <a16:creationId xmlns:a16="http://schemas.microsoft.com/office/drawing/2014/main" id="{8FA22AF5-7B18-4B38-BF44-C9B294B408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17589" y="1428572"/>
                <a:ext cx="1286360" cy="1190624"/>
              </a:xfrm>
              <a:custGeom>
                <a:avLst/>
                <a:gdLst>
                  <a:gd name="connsiteX0" fmla="*/ 0 w 1286360"/>
                  <a:gd name="connsiteY0" fmla="*/ 595312 h 1190624"/>
                  <a:gd name="connsiteX1" fmla="*/ 643180 w 1286360"/>
                  <a:gd name="connsiteY1" fmla="*/ 0 h 1190624"/>
                  <a:gd name="connsiteX2" fmla="*/ 1286360 w 1286360"/>
                  <a:gd name="connsiteY2" fmla="*/ 595312 h 1190624"/>
                  <a:gd name="connsiteX3" fmla="*/ 643180 w 1286360"/>
                  <a:gd name="connsiteY3" fmla="*/ 1190624 h 1190624"/>
                  <a:gd name="connsiteX4" fmla="*/ 0 w 1286360"/>
                  <a:gd name="connsiteY4" fmla="*/ 595312 h 1190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6360" h="1190624" extrusionOk="0">
                    <a:moveTo>
                      <a:pt x="0" y="595312"/>
                    </a:moveTo>
                    <a:cubicBezTo>
                      <a:pt x="8797" y="200355"/>
                      <a:pt x="302122" y="11407"/>
                      <a:pt x="643180" y="0"/>
                    </a:cubicBezTo>
                    <a:cubicBezTo>
                      <a:pt x="963405" y="-13231"/>
                      <a:pt x="1299327" y="221062"/>
                      <a:pt x="1286360" y="595312"/>
                    </a:cubicBezTo>
                    <a:cubicBezTo>
                      <a:pt x="1292998" y="919706"/>
                      <a:pt x="985976" y="1222279"/>
                      <a:pt x="643180" y="1190624"/>
                    </a:cubicBezTo>
                    <a:cubicBezTo>
                      <a:pt x="283203" y="1206250"/>
                      <a:pt x="12790" y="912844"/>
                      <a:pt x="0" y="595312"/>
                    </a:cubicBez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extLst>
                  <a:ext uri="{C807C97D-BFC1-408E-A445-0C87EB9F89A2}">
                    <ask:lineSketchStyleProps xmlns:ask="http://schemas.microsoft.com/office/drawing/2018/sketchyshapes" sd="4266498984">
                      <a:prstGeom prst="ellipse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3" descr="Sophie Landes">
                <a:hlinkClick r:id="rId22"/>
                <a:extLst>
                  <a:ext uri="{FF2B5EF4-FFF2-40B4-BE49-F238E27FC236}">
                    <a16:creationId xmlns:a16="http://schemas.microsoft.com/office/drawing/2014/main" id="{7A2BDAAF-DAB5-4252-9FEB-620E5104F0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588" y="2746242"/>
                <a:ext cx="1317639" cy="1190624"/>
              </a:xfrm>
              <a:custGeom>
                <a:avLst/>
                <a:gdLst>
                  <a:gd name="connsiteX0" fmla="*/ 0 w 1317639"/>
                  <a:gd name="connsiteY0" fmla="*/ 595312 h 1190624"/>
                  <a:gd name="connsiteX1" fmla="*/ 658820 w 1317639"/>
                  <a:gd name="connsiteY1" fmla="*/ 0 h 1190624"/>
                  <a:gd name="connsiteX2" fmla="*/ 1317640 w 1317639"/>
                  <a:gd name="connsiteY2" fmla="*/ 595312 h 1190624"/>
                  <a:gd name="connsiteX3" fmla="*/ 658820 w 1317639"/>
                  <a:gd name="connsiteY3" fmla="*/ 1190624 h 1190624"/>
                  <a:gd name="connsiteX4" fmla="*/ 0 w 1317639"/>
                  <a:gd name="connsiteY4" fmla="*/ 595312 h 1190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7639" h="1190624" extrusionOk="0">
                    <a:moveTo>
                      <a:pt x="0" y="595312"/>
                    </a:moveTo>
                    <a:cubicBezTo>
                      <a:pt x="6524" y="217458"/>
                      <a:pt x="325436" y="24546"/>
                      <a:pt x="658820" y="0"/>
                    </a:cubicBezTo>
                    <a:cubicBezTo>
                      <a:pt x="987682" y="-13231"/>
                      <a:pt x="1330607" y="221062"/>
                      <a:pt x="1317640" y="595312"/>
                    </a:cubicBezTo>
                    <a:cubicBezTo>
                      <a:pt x="1339872" y="909399"/>
                      <a:pt x="984165" y="1288755"/>
                      <a:pt x="658820" y="1190624"/>
                    </a:cubicBezTo>
                    <a:cubicBezTo>
                      <a:pt x="290206" y="1206250"/>
                      <a:pt x="12790" y="912844"/>
                      <a:pt x="0" y="595312"/>
                    </a:cubicBez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extLst>
                  <a:ext uri="{C807C97D-BFC1-408E-A445-0C87EB9F89A2}">
                    <ask:lineSketchStyleProps xmlns:ask="http://schemas.microsoft.com/office/drawing/2018/sketchyshapes" sd="4266498984">
                      <a:prstGeom prst="ellipse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FD950860-56E4-4EEC-AE95-A402DE6D684F}"/>
                  </a:ext>
                </a:extLst>
              </p:cNvPr>
              <p:cNvSpPr txBox="1"/>
              <p:nvPr/>
            </p:nvSpPr>
            <p:spPr>
              <a:xfrm>
                <a:off x="1992863" y="1488485"/>
                <a:ext cx="4712522" cy="1144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1400" b="1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Regina </a:t>
                </a:r>
                <a:r>
                  <a:rPr lang="de-DE" sz="1400" dirty="0" err="1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Paesler-Schorling</a:t>
                </a:r>
                <a:endParaRPr lang="de-DE" sz="1400" dirty="0">
                  <a:solidFill>
                    <a:srgbClr val="42423C"/>
                  </a:solidFill>
                  <a:latin typeface="Fira Sans" panose="020B0503050000020004" pitchFamily="34" charset="0"/>
                </a:endParaRPr>
              </a:p>
              <a:p>
                <a:r>
                  <a:rPr lang="de-DE" sz="11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Transformationsmanagerin </a:t>
                </a:r>
              </a:p>
              <a:p>
                <a:r>
                  <a:rPr lang="de-DE" sz="11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Innenbehörde  Hamburg</a:t>
                </a:r>
              </a:p>
              <a:p>
                <a:r>
                  <a:rPr lang="de-DE" sz="11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Gründerin der Inspirationszone</a:t>
                </a:r>
              </a:p>
            </p:txBody>
          </p: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60B63356-7430-4F1B-9433-4ADC03CE3FDE}"/>
                  </a:ext>
                </a:extLst>
              </p:cNvPr>
              <p:cNvSpPr txBox="1"/>
              <p:nvPr/>
            </p:nvSpPr>
            <p:spPr>
              <a:xfrm>
                <a:off x="1992863" y="2854750"/>
                <a:ext cx="4582391" cy="14580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1400" b="1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Sophie </a:t>
                </a:r>
                <a:r>
                  <a:rPr lang="de-DE" sz="14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Landes</a:t>
                </a:r>
              </a:p>
              <a:p>
                <a:r>
                  <a:rPr lang="de-DE" sz="11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Referentin für Organisationsentwicklung HAMBURG WASSER  </a:t>
                </a:r>
              </a:p>
              <a:p>
                <a:r>
                  <a:rPr lang="de-DE" sz="11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Gründerin der Inspirationszone</a:t>
                </a:r>
              </a:p>
              <a:p>
                <a:endParaRPr lang="de-DE" sz="1100" dirty="0">
                  <a:solidFill>
                    <a:srgbClr val="42423C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E76CC700-BA5E-4261-A939-78C4EB9562BD}"/>
                  </a:ext>
                </a:extLst>
              </p:cNvPr>
              <p:cNvSpPr/>
              <p:nvPr/>
            </p:nvSpPr>
            <p:spPr>
              <a:xfrm>
                <a:off x="1826312" y="1856843"/>
                <a:ext cx="5345906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2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            </a:t>
                </a:r>
              </a:p>
            </p:txBody>
          </p:sp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C95B66E9-87F4-44E2-9013-E590AC811F21}"/>
                  </a:ext>
                </a:extLst>
              </p:cNvPr>
              <p:cNvSpPr/>
              <p:nvPr/>
            </p:nvSpPr>
            <p:spPr>
              <a:xfrm>
                <a:off x="1966013" y="3231845"/>
                <a:ext cx="5345905" cy="36933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200" dirty="0">
                    <a:solidFill>
                      <a:srgbClr val="42423C"/>
                    </a:solidFill>
                    <a:latin typeface="Fira Sans" panose="020B0503050000020004" pitchFamily="34" charset="0"/>
                  </a:rPr>
                  <a:t>       </a:t>
                </a:r>
              </a:p>
            </p:txBody>
          </p:sp>
        </p:grp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9A8482A3-17D3-41D1-B4A8-B78021808E84}"/>
                </a:ext>
              </a:extLst>
            </p:cNvPr>
            <p:cNvSpPr/>
            <p:nvPr/>
          </p:nvSpPr>
          <p:spPr>
            <a:xfrm>
              <a:off x="1784906" y="4576075"/>
              <a:ext cx="534590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de-DE" sz="1200" dirty="0">
                <a:solidFill>
                  <a:srgbClr val="42423C"/>
                </a:solidFill>
                <a:latin typeface="Fira Sans" panose="020B050305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15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8D2EFF59-E15C-4E46-BE01-40ABE35AB1E1}"/>
              </a:ext>
            </a:extLst>
          </p:cNvPr>
          <p:cNvSpPr/>
          <p:nvPr/>
        </p:nvSpPr>
        <p:spPr>
          <a:xfrm>
            <a:off x="0" y="-44548"/>
            <a:ext cx="6800763" cy="69470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>
              <a:solidFill>
                <a:prstClr val="white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A5BD6D8-F07E-010A-08D6-DB3077F5E8AA}"/>
              </a:ext>
            </a:extLst>
          </p:cNvPr>
          <p:cNvSpPr/>
          <p:nvPr/>
        </p:nvSpPr>
        <p:spPr>
          <a:xfrm>
            <a:off x="569557" y="4583095"/>
            <a:ext cx="1080000" cy="1080000"/>
          </a:xfrm>
          <a:prstGeom prst="ellipse">
            <a:avLst/>
          </a:prstGeom>
          <a:solidFill>
            <a:srgbClr val="F8E708"/>
          </a:solidFill>
          <a:ln>
            <a:solidFill>
              <a:srgbClr val="F8E70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ACC39B9-1236-44E3-A62F-EB91607F81AC}"/>
              </a:ext>
            </a:extLst>
          </p:cNvPr>
          <p:cNvSpPr/>
          <p:nvPr/>
        </p:nvSpPr>
        <p:spPr>
          <a:xfrm>
            <a:off x="617981" y="1145824"/>
            <a:ext cx="1080000" cy="1080000"/>
          </a:xfrm>
          <a:prstGeom prst="ellipse">
            <a:avLst/>
          </a:prstGeom>
          <a:solidFill>
            <a:srgbClr val="F8E708"/>
          </a:solidFill>
          <a:ln>
            <a:solidFill>
              <a:srgbClr val="F8E70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>
              <a:solidFill>
                <a:prstClr val="white"/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81E952F-944A-4A5F-AF71-CB57ECDFEB8D}"/>
              </a:ext>
            </a:extLst>
          </p:cNvPr>
          <p:cNvSpPr txBox="1"/>
          <p:nvPr/>
        </p:nvSpPr>
        <p:spPr>
          <a:xfrm>
            <a:off x="2130081" y="476613"/>
            <a:ext cx="3528932" cy="3111365"/>
          </a:xfrm>
          <a:prstGeom prst="rect">
            <a:avLst/>
          </a:prstGeom>
          <a:solidFill>
            <a:srgbClr val="F8E708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Fira Sans" panose="020B0503050000020004" pitchFamily="34" charset="0"/>
              </a:rPr>
              <a:t>Beziehungen reflektieren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1400" dirty="0">
              <a:latin typeface="Fira Sans" panose="020B05030500000200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Spiral Dynamics Modell nach Beck und Cowan – zum Erkennen von Entwicklungschancen, -risiken und –grenzen in Beziehungen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Selbsttest zum eigenen Beziehungstypen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Beziehungsmuster in deinem Team reflektieren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5FAA51F-E9A4-4E53-BB86-1416CB678B45}"/>
              </a:ext>
            </a:extLst>
          </p:cNvPr>
          <p:cNvSpPr txBox="1"/>
          <p:nvPr/>
        </p:nvSpPr>
        <p:spPr>
          <a:xfrm>
            <a:off x="2127318" y="3823655"/>
            <a:ext cx="3499522" cy="2477601"/>
          </a:xfrm>
          <a:prstGeom prst="rect">
            <a:avLst/>
          </a:prstGeom>
          <a:solidFill>
            <a:srgbClr val="F8E708"/>
          </a:solidFill>
        </p:spPr>
        <p:txBody>
          <a:bodyPr wrap="square" rtlCol="0">
            <a:spAutoFit/>
          </a:bodyPr>
          <a:lstStyle/>
          <a:p>
            <a:endParaRPr lang="de-DE" sz="200" b="1" dirty="0">
              <a:solidFill>
                <a:prstClr val="black"/>
              </a:solidFill>
              <a:latin typeface="Fira Sans" panose="020B0503050000020004" pitchFamily="34" charset="0"/>
            </a:endParaRPr>
          </a:p>
          <a:p>
            <a:pPr algn="ctr"/>
            <a:r>
              <a:rPr lang="de-DE" sz="2400" b="1" dirty="0">
                <a:latin typeface="Fira Sans" panose="020B0503050000020004" pitchFamily="34" charset="0"/>
              </a:rPr>
              <a:t>Beziehungen </a:t>
            </a:r>
          </a:p>
          <a:p>
            <a:pPr algn="ctr"/>
            <a:r>
              <a:rPr lang="de-DE" sz="2400" b="1" dirty="0">
                <a:latin typeface="Fira Sans" panose="020B0503050000020004" pitchFamily="34" charset="0"/>
              </a:rPr>
              <a:t>gestalten</a:t>
            </a:r>
          </a:p>
          <a:p>
            <a:pPr algn="ctr"/>
            <a:endParaRPr lang="de-DE" sz="1100" b="1" dirty="0">
              <a:solidFill>
                <a:schemeClr val="accent2"/>
              </a:solidFill>
              <a:latin typeface="Fira Sans" panose="020B0503050000020004" pitchFamily="34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Integrale Teamentwicklung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In Resonanz gehen (Resonanztheorie nach Hartmut Rosa) und vorbehaltslos mit ganzem Herzen zuhören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Reflexion von eigenen Praxisfällen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AE7F5F9-95EA-89AA-D49F-139ED1876E41}"/>
              </a:ext>
            </a:extLst>
          </p:cNvPr>
          <p:cNvSpPr txBox="1"/>
          <p:nvPr/>
        </p:nvSpPr>
        <p:spPr>
          <a:xfrm>
            <a:off x="-3945457" y="519883"/>
            <a:ext cx="5595014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de-DE" sz="3200" b="1" dirty="0">
                <a:solidFill>
                  <a:srgbClr val="F8E708"/>
                </a:solidFill>
              </a:rPr>
              <a:t>Tag 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8E20C69-8307-6199-C46D-9B5EBB3D85BC}"/>
              </a:ext>
            </a:extLst>
          </p:cNvPr>
          <p:cNvSpPr txBox="1"/>
          <p:nvPr/>
        </p:nvSpPr>
        <p:spPr>
          <a:xfrm>
            <a:off x="-4044311" y="3979410"/>
            <a:ext cx="5595014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de-DE" sz="3200" b="1" dirty="0">
                <a:solidFill>
                  <a:srgbClr val="F8E708"/>
                </a:solidFill>
              </a:rPr>
              <a:t>Tag 2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C7C160C-1A37-D8BD-A435-BB432A4B56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C"/>
              </a:clrFrom>
              <a:clrTo>
                <a:srgbClr val="FFFF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00436" y="211062"/>
            <a:ext cx="3580896" cy="68724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89B87AA-1686-3643-8802-C3925DFAEC3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4846" y="1297633"/>
            <a:ext cx="739457" cy="739457"/>
          </a:xfrm>
          <a:prstGeom prst="rect">
            <a:avLst/>
          </a:prstGeom>
        </p:spPr>
      </p:pic>
      <p:pic>
        <p:nvPicPr>
          <p:cNvPr id="10" name="Grafik 9" descr="gezeichnete Figur Silhouette">
            <a:extLst>
              <a:ext uri="{FF2B5EF4-FFF2-40B4-BE49-F238E27FC236}">
                <a16:creationId xmlns:a16="http://schemas.microsoft.com/office/drawing/2014/main" id="{04A24E2C-A4FD-8B06-42E2-0559E20EE4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357" y="4695320"/>
            <a:ext cx="914400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E7B53B3-3698-BB38-83FB-483E83A23E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13044" y="2430361"/>
            <a:ext cx="4959678" cy="407749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338D87F-4287-7284-E4C8-339C00440B48}"/>
              </a:ext>
            </a:extLst>
          </p:cNvPr>
          <p:cNvSpPr txBox="1"/>
          <p:nvPr/>
        </p:nvSpPr>
        <p:spPr>
          <a:xfrm>
            <a:off x="7418744" y="1510040"/>
            <a:ext cx="38480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" b="1" dirty="0">
              <a:solidFill>
                <a:prstClr val="black"/>
              </a:solidFill>
              <a:latin typeface="Fira Sans" panose="020B0503050000020004" pitchFamily="34" charset="0"/>
            </a:endParaRPr>
          </a:p>
          <a:p>
            <a:r>
              <a:rPr lang="de-DE" sz="2400" b="1" dirty="0">
                <a:latin typeface="Fira Sans" panose="020B0503050000020004" pitchFamily="34" charset="0"/>
              </a:rPr>
              <a:t>Dich erwarten…</a:t>
            </a:r>
          </a:p>
          <a:p>
            <a:pPr algn="ctr"/>
            <a:endParaRPr lang="de-DE" sz="2400" b="1" dirty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Impulse mit Musik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Fira Sans" panose="020B0503050000020004" pitchFamily="34" charset="0"/>
              </a:rPr>
              <a:t>Jede</a:t>
            </a:r>
            <a:r>
              <a:rPr lang="en-US" sz="1400" dirty="0">
                <a:latin typeface="Fira Sans" panose="020B0503050000020004" pitchFamily="34" charset="0"/>
              </a:rPr>
              <a:t> </a:t>
            </a:r>
            <a:r>
              <a:rPr lang="en-US" sz="1400" dirty="0" err="1">
                <a:latin typeface="Fira Sans" panose="020B0503050000020004" pitchFamily="34" charset="0"/>
              </a:rPr>
              <a:t>Menge</a:t>
            </a:r>
            <a:r>
              <a:rPr lang="en-US" sz="1400" dirty="0">
                <a:latin typeface="Fira Sans" panose="020B0503050000020004" pitchFamily="34" charset="0"/>
              </a:rPr>
              <a:t> </a:t>
            </a:r>
            <a:r>
              <a:rPr lang="en-US" sz="1400" dirty="0" err="1">
                <a:latin typeface="Fira Sans" panose="020B0503050000020004" pitchFamily="34" charset="0"/>
              </a:rPr>
              <a:t>Reflexionsübungen</a:t>
            </a:r>
            <a:r>
              <a:rPr lang="en-US" sz="1400" dirty="0">
                <a:latin typeface="Fira Sans" panose="020B0503050000020004" pitchFamily="34" charset="0"/>
              </a:rPr>
              <a:t> und </a:t>
            </a:r>
            <a:r>
              <a:rPr lang="en-US" sz="1400" dirty="0" err="1">
                <a:latin typeface="Fira Sans" panose="020B0503050000020004" pitchFamily="34" charset="0"/>
              </a:rPr>
              <a:t>Gruppenaustausch</a:t>
            </a:r>
            <a:endParaRPr lang="en-US" sz="1400" dirty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Fira Sans" panose="020B0503050000020004" pitchFamily="34" charset="0"/>
              </a:rPr>
              <a:t>Kollegiale</a:t>
            </a:r>
            <a:r>
              <a:rPr lang="en-US" sz="1400" dirty="0">
                <a:latin typeface="Fira Sans" panose="020B0503050000020004" pitchFamily="34" charset="0"/>
              </a:rPr>
              <a:t> </a:t>
            </a:r>
            <a:r>
              <a:rPr lang="en-US" sz="1400" dirty="0" err="1">
                <a:latin typeface="Fira Sans" panose="020B0503050000020004" pitchFamily="34" charset="0"/>
              </a:rPr>
              <a:t>Fallberatung</a:t>
            </a:r>
            <a:endParaRPr lang="de-DE" sz="1400" dirty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Eine kleine Gruppe von max. 15 Personen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Fira Sans" panose="020B0503050000020004" pitchFamily="34" charset="0"/>
              </a:rPr>
              <a:t>Ein tolles Loft als Eventlocation in zentraler Lage in Hamburg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latin typeface="Fira Sans" panose="020B05030500000200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8B54942-C925-A64B-080A-54664B369D39}"/>
              </a:ext>
            </a:extLst>
          </p:cNvPr>
          <p:cNvSpPr txBox="1"/>
          <p:nvPr/>
        </p:nvSpPr>
        <p:spPr>
          <a:xfrm>
            <a:off x="7453725" y="5270204"/>
            <a:ext cx="567431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" b="1" dirty="0">
              <a:solidFill>
                <a:prstClr val="black"/>
              </a:solidFill>
              <a:latin typeface="Fira Sans" panose="020B0503050000020004" pitchFamily="34" charset="0"/>
            </a:endParaRPr>
          </a:p>
          <a:p>
            <a:r>
              <a:rPr lang="de-DE" sz="1600" dirty="0">
                <a:latin typeface="Fira Sans" panose="020B0503050000020004" pitchFamily="34" charset="0"/>
              </a:rPr>
              <a:t>Preis: 1.250€ zzgl. MwSt.</a:t>
            </a:r>
          </a:p>
          <a:p>
            <a:endParaRPr lang="de-DE" sz="1600" dirty="0">
              <a:latin typeface="Fira Sans" panose="020B0503050000020004" pitchFamily="34" charset="0"/>
            </a:endParaRPr>
          </a:p>
          <a:p>
            <a:r>
              <a:rPr lang="de-DE" sz="1600" dirty="0">
                <a:solidFill>
                  <a:prstClr val="black"/>
                </a:solidFill>
              </a:rPr>
              <a:t>Wir freuen uns auf dich!</a:t>
            </a:r>
          </a:p>
          <a:p>
            <a:r>
              <a:rPr lang="de-DE" sz="1800" dirty="0">
                <a:solidFill>
                  <a:prstClr val="black"/>
                </a:solidFill>
                <a:latin typeface="Brush Script MT" panose="03060802040406070304" pitchFamily="66" charset="0"/>
              </a:rPr>
              <a:t>Regina &amp; Sophie</a:t>
            </a:r>
            <a:endParaRPr lang="de-DE" sz="1600" dirty="0">
              <a:latin typeface="Fira Sans" panose="020B0503050000020004" pitchFamily="34" charset="0"/>
            </a:endParaRPr>
          </a:p>
          <a:p>
            <a:endParaRPr lang="de-DE" sz="1600" dirty="0">
              <a:latin typeface="Fira Sans" panose="020B0503050000020004" pitchFamily="34" charset="0"/>
            </a:endParaRPr>
          </a:p>
          <a:p>
            <a:endParaRPr lang="de-DE" b="1" dirty="0">
              <a:latin typeface="Fira Sans" panose="020B0503050000020004" pitchFamily="34" charset="0"/>
            </a:endParaRPr>
          </a:p>
          <a:p>
            <a:endParaRPr lang="de-DE" b="1" dirty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1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Breitbild</PresentationFormat>
  <Paragraphs>68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Brush Script MT</vt:lpstr>
      <vt:lpstr>Calibri</vt:lpstr>
      <vt:lpstr>Calibri Light</vt:lpstr>
      <vt:lpstr>Fira Sans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Paesler-Schorling, Regina</dc:creator>
  <cp:lastModifiedBy>Sophie Landes</cp:lastModifiedBy>
  <cp:revision>10</cp:revision>
  <dcterms:created xsi:type="dcterms:W3CDTF">2023-01-27T11:02:35Z</dcterms:created>
  <dcterms:modified xsi:type="dcterms:W3CDTF">2023-04-12T16:42:53Z</dcterms:modified>
</cp:coreProperties>
</file>